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0"/>
  </p:notesMasterIdLst>
  <p:handoutMasterIdLst>
    <p:handoutMasterId r:id="rId31"/>
  </p:handoutMasterIdLst>
  <p:sldIdLst>
    <p:sldId id="259" r:id="rId6"/>
    <p:sldId id="329" r:id="rId7"/>
    <p:sldId id="339" r:id="rId8"/>
    <p:sldId id="332" r:id="rId9"/>
    <p:sldId id="330" r:id="rId10"/>
    <p:sldId id="338" r:id="rId11"/>
    <p:sldId id="323" r:id="rId12"/>
    <p:sldId id="325" r:id="rId13"/>
    <p:sldId id="307" r:id="rId14"/>
    <p:sldId id="308" r:id="rId15"/>
    <p:sldId id="317" r:id="rId16"/>
    <p:sldId id="316" r:id="rId17"/>
    <p:sldId id="318" r:id="rId18"/>
    <p:sldId id="319" r:id="rId19"/>
    <p:sldId id="320" r:id="rId20"/>
    <p:sldId id="321" r:id="rId21"/>
    <p:sldId id="315" r:id="rId22"/>
    <p:sldId id="322" r:id="rId23"/>
    <p:sldId id="324" r:id="rId24"/>
    <p:sldId id="327" r:id="rId25"/>
    <p:sldId id="334" r:id="rId26"/>
    <p:sldId id="335" r:id="rId27"/>
    <p:sldId id="328" r:id="rId28"/>
    <p:sldId id="336" r:id="rId29"/>
  </p:sldIdLst>
  <p:sldSz cx="9144000" cy="5143500" type="screen16x9"/>
  <p:notesSz cx="6669088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9">
          <p15:clr>
            <a:srgbClr val="A4A3A4"/>
          </p15:clr>
        </p15:guide>
        <p15:guide id="2" pos="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55697"/>
    <a:srgbClr val="83C55B"/>
    <a:srgbClr val="0070C0"/>
    <a:srgbClr val="000000"/>
    <a:srgbClr val="D0E6CF"/>
    <a:srgbClr val="0096C8"/>
    <a:srgbClr val="0092D4"/>
    <a:srgbClr val="00A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7" autoAdjust="0"/>
    <p:restoredTop sz="86766" autoAdjust="0"/>
  </p:normalViewPr>
  <p:slideViewPr>
    <p:cSldViewPr snapToGrid="0" showGuides="1">
      <p:cViewPr varScale="1">
        <p:scale>
          <a:sx n="122" d="100"/>
          <a:sy n="122" d="100"/>
        </p:scale>
        <p:origin x="1230" y="108"/>
      </p:cViewPr>
      <p:guideLst>
        <p:guide orient="horz" pos="2739"/>
        <p:guide pos="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customXml" Target="../customXml/item5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90" cy="49680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7540" y="0"/>
            <a:ext cx="2889990" cy="49680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E78CDD54-660A-4B1A-ABCE-DABFFBADD742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830"/>
            <a:ext cx="2889990" cy="496808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7540" y="9429830"/>
            <a:ext cx="2889990" cy="496808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2F5DE7E1-CBBF-4927-ADCA-120EB8D5F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368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CFE5F691-4DA6-4E7E-88E0-0B0E5F6DDD4C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8" tIns="45359" rIns="90718" bIns="4535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718" tIns="45359" rIns="90718" bIns="4535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FB0CB7F7-2DE7-442F-B621-87F2D8E04F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7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Jmf med riket?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469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Total merkostnad </a:t>
            </a:r>
            <a:r>
              <a:rPr lang="sv-SE" baseline="0" dirty="0" err="1"/>
              <a:t>ytterfall</a:t>
            </a:r>
            <a:r>
              <a:rPr lang="sv-SE" baseline="0" dirty="0"/>
              <a:t> 215 mnkr (275 </a:t>
            </a:r>
            <a:r>
              <a:rPr lang="sv-SE" baseline="0" dirty="0" err="1"/>
              <a:t>fgår</a:t>
            </a:r>
            <a:r>
              <a:rPr lang="sv-SE" baseline="0" dirty="0"/>
              <a:t>) minskning på -60 mnkr, -22%</a:t>
            </a:r>
          </a:p>
          <a:p>
            <a:endParaRPr lang="sv-SE" baseline="0" dirty="0"/>
          </a:p>
          <a:p>
            <a:r>
              <a:rPr lang="sv-SE" baseline="0" dirty="0"/>
              <a:t>Den totala kostnaden för </a:t>
            </a:r>
            <a:r>
              <a:rPr lang="sv-SE" baseline="0" dirty="0" err="1"/>
              <a:t>ytterfall</a:t>
            </a:r>
            <a:r>
              <a:rPr lang="sv-SE" baseline="0" dirty="0"/>
              <a:t> </a:t>
            </a:r>
            <a:r>
              <a:rPr lang="sv-SE" baseline="0" dirty="0" err="1"/>
              <a:t>sv+öv</a:t>
            </a:r>
            <a:r>
              <a:rPr lang="sv-SE" baseline="0" dirty="0"/>
              <a:t> har minskat -77,3mnkr, -12%. Antalet </a:t>
            </a:r>
            <a:r>
              <a:rPr lang="sv-SE" baseline="0" dirty="0" err="1"/>
              <a:t>ytterfallsvårdtillfällen</a:t>
            </a:r>
            <a:r>
              <a:rPr lang="sv-SE" baseline="0" dirty="0"/>
              <a:t>/ kontakter har minskat med -2713 stycken, -16%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7446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5670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356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225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369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Att jämföra med riket: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6,5% andel </a:t>
            </a:r>
            <a:r>
              <a:rPr lang="sv-SE" baseline="0" dirty="0" err="1"/>
              <a:t>ytterfallskostnader</a:t>
            </a:r>
            <a:endParaRPr lang="sv-S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2,5%andel </a:t>
            </a:r>
            <a:r>
              <a:rPr lang="sv-SE" baseline="0" dirty="0" err="1"/>
              <a:t>ytterfallsvårdtillfällen</a:t>
            </a: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951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7933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Fg.år</a:t>
            </a:r>
            <a:r>
              <a:rPr lang="sv-SE" baseline="0" dirty="0"/>
              <a:t> Region Norrbotten 22%, riket samma 16%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0582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0095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099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881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6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Slutenvård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Länsdelssjukhus: Högsta Kiruna, Lägsta Säffle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Länssjukhus: Högsta Blekinge, Lägsta </a:t>
            </a:r>
            <a:r>
              <a:rPr lang="sv-SE" baseline="0" dirty="0" err="1"/>
              <a:t>St</a:t>
            </a:r>
            <a:r>
              <a:rPr lang="sv-SE" baseline="0" dirty="0"/>
              <a:t> Göran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/>
              <a:t>Öppenvård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Länsdelssjukhus: Högsta Angered, Lägsta Säffle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Länssjukhus: Högsta Sundsvall, Lägsta </a:t>
            </a:r>
            <a:r>
              <a:rPr lang="sv-SE" baseline="0" dirty="0" err="1"/>
              <a:t>St</a:t>
            </a:r>
            <a:r>
              <a:rPr lang="sv-SE" baseline="0" dirty="0"/>
              <a:t> Göran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61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Innerfall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Länsdelssjukhus: Högsta Säffle och Finspång, Lägsta Värnamo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Länssjukhus: Högsta Södra Älvsborg, Lägsta Danderyd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 err="1"/>
              <a:t>Ytterfall</a:t>
            </a:r>
            <a:endParaRPr lang="sv-S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Länsdelssjukhus: Högsta Finspång, Lägsta </a:t>
            </a:r>
            <a:r>
              <a:rPr lang="sv-SE" baseline="0" dirty="0" err="1"/>
              <a:t>Kullbergska</a:t>
            </a:r>
            <a:r>
              <a:rPr lang="sv-SE" baseline="0" dirty="0"/>
              <a:t> (Gäll näst lägst)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Länssjukhus: Högsta Västmanland, Lägsta Ystad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/>
              <a:t>Kalix har minskad vårdtid -2,4% antalet </a:t>
            </a:r>
            <a:r>
              <a:rPr lang="sv-SE" baseline="0" dirty="0" err="1"/>
              <a:t>vtf</a:t>
            </a:r>
            <a:r>
              <a:rPr lang="sv-SE" baseline="0" dirty="0"/>
              <a:t> har minskat med -5,7% samt ökad </a:t>
            </a:r>
            <a:r>
              <a:rPr lang="sv-SE" baseline="0" dirty="0" err="1"/>
              <a:t>casemix</a:t>
            </a:r>
            <a:r>
              <a:rPr lang="sv-SE" baseline="0" dirty="0"/>
              <a:t>/vårdtyngd med+2,9%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7639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Förändring produktivitet för respektive sjukhus mellan år 2018-2019: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Kiruna:</a:t>
            </a:r>
            <a:r>
              <a:rPr lang="sv-SE" baseline="0" dirty="0"/>
              <a:t> </a:t>
            </a:r>
            <a:r>
              <a:rPr lang="sv-SE" dirty="0"/>
              <a:t>produktivitetsminskning med -7,1%. En kostnadsökning +10,6%, antalet </a:t>
            </a:r>
            <a:r>
              <a:rPr lang="sv-SE" dirty="0" err="1"/>
              <a:t>vtf</a:t>
            </a:r>
            <a:r>
              <a:rPr lang="sv-SE" dirty="0"/>
              <a:t> ökning +4,2%, en</a:t>
            </a:r>
            <a:r>
              <a:rPr lang="sv-SE" baseline="0" dirty="0"/>
              <a:t> minskning av </a:t>
            </a:r>
            <a:r>
              <a:rPr lang="sv-SE" baseline="0" dirty="0" err="1"/>
              <a:t>casemix</a:t>
            </a:r>
            <a:r>
              <a:rPr lang="sv-SE" baseline="0" dirty="0"/>
              <a:t> -2,7% tyder på att de </a:t>
            </a:r>
            <a:r>
              <a:rPr lang="sv-SE" baseline="0" dirty="0" err="1"/>
              <a:t>vtf</a:t>
            </a:r>
            <a:r>
              <a:rPr lang="sv-SE" baseline="0" dirty="0"/>
              <a:t> som varit inte varit lika vårdtunga som </a:t>
            </a:r>
            <a:r>
              <a:rPr lang="sv-SE" baseline="0" dirty="0" err="1"/>
              <a:t>fg.år</a:t>
            </a:r>
            <a:r>
              <a:rPr lang="sv-SE" baseline="0" dirty="0"/>
              <a:t>.</a:t>
            </a:r>
            <a:r>
              <a:rPr lang="sv-SE" dirty="0"/>
              <a:t> Producerade</a:t>
            </a:r>
            <a:r>
              <a:rPr lang="sv-SE" baseline="0" dirty="0"/>
              <a:t> DRG-poäng</a:t>
            </a:r>
            <a:r>
              <a:rPr lang="sv-SE" dirty="0"/>
              <a:t> har ökat med +1,4%.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Gällivare: Produktivitetsminskning</a:t>
            </a:r>
            <a:r>
              <a:rPr lang="sv-SE" baseline="0" dirty="0"/>
              <a:t> -1,7%. Kostnadsökning +2,3%, minskning av antalet producerade DRG -1,2%, liten ökning av antalet </a:t>
            </a:r>
            <a:r>
              <a:rPr lang="sv-SE" baseline="0" dirty="0" err="1"/>
              <a:t>vtf</a:t>
            </a:r>
            <a:r>
              <a:rPr lang="sv-SE" baseline="0" dirty="0"/>
              <a:t> +0,9%.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Kalix: Produktivitetsökning +1,5%.  Kostnadsminskning -2,6%, antal </a:t>
            </a:r>
            <a:r>
              <a:rPr lang="sv-SE" baseline="0" dirty="0" err="1"/>
              <a:t>vtf</a:t>
            </a:r>
            <a:r>
              <a:rPr lang="sv-SE" baseline="0" dirty="0"/>
              <a:t> minskar -5,9% och antalet producerade DRG-poäng har minskat med -2,8%. ökning av </a:t>
            </a:r>
            <a:r>
              <a:rPr lang="sv-SE" baseline="0" dirty="0" err="1"/>
              <a:t>casemix</a:t>
            </a:r>
            <a:r>
              <a:rPr lang="sv-SE" baseline="0" dirty="0"/>
              <a:t> +3,3%, </a:t>
            </a:r>
            <a:r>
              <a:rPr lang="sv-SE" baseline="0" dirty="0" err="1"/>
              <a:t>vtf</a:t>
            </a:r>
            <a:r>
              <a:rPr lang="sv-SE" baseline="0" dirty="0"/>
              <a:t> under 2019 har krävt mer vård jfr med </a:t>
            </a:r>
            <a:r>
              <a:rPr lang="sv-SE" baseline="0" dirty="0" err="1"/>
              <a:t>fg.år</a:t>
            </a:r>
            <a:r>
              <a:rPr lang="sv-SE" baseline="0" dirty="0"/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Piteå: Produktivitetsökning +1%, Kostnadsökning +5,1%, antalet </a:t>
            </a:r>
            <a:r>
              <a:rPr lang="sv-SE" baseline="0" dirty="0" err="1"/>
              <a:t>vtf</a:t>
            </a:r>
            <a:r>
              <a:rPr lang="sv-SE" baseline="0" dirty="0"/>
              <a:t> har ökat +6,2% och antalet producerade DRG-poäng har ökat +4,3%, </a:t>
            </a:r>
            <a:r>
              <a:rPr lang="sv-SE" baseline="0" dirty="0" err="1"/>
              <a:t>casemix</a:t>
            </a:r>
            <a:r>
              <a:rPr lang="sv-SE" baseline="0" dirty="0"/>
              <a:t> har minskat med -1,8%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Sunderbyn: Produktivitetsminskning -1,2%. Kostnadsökning +0,4%, antalet </a:t>
            </a:r>
            <a:r>
              <a:rPr lang="sv-SE" baseline="0" dirty="0" err="1"/>
              <a:t>vtf</a:t>
            </a:r>
            <a:r>
              <a:rPr lang="sv-SE" baseline="0" dirty="0"/>
              <a:t> minskade med-3,3%, antalet producerade DRG-poäng minskade med -3,2% vilket ger en i stort sett oförändrad vårdtyngd +0,1%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5058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Förändring produktivitet för respektive sjukhus mellan år 2018-2019: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Kalix: produktivitet ökat med 3,9%, Kostnader +2,6%, antalet </a:t>
            </a:r>
            <a:r>
              <a:rPr lang="sv-SE" baseline="0" dirty="0" err="1"/>
              <a:t>vårdk</a:t>
            </a:r>
            <a:r>
              <a:rPr lang="sv-SE" baseline="0" dirty="0"/>
              <a:t> +1,2%, Antalet producerade DRG +5,2%, </a:t>
            </a:r>
            <a:r>
              <a:rPr lang="sv-SE" baseline="0" dirty="0" err="1"/>
              <a:t>casemix</a:t>
            </a:r>
            <a:r>
              <a:rPr lang="sv-SE" baseline="0" dirty="0"/>
              <a:t> +3,7%.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Kiruna: produktivitet är i stort sett oförändrad +0,1%, kostnaderna minskar -1,1%, antalet </a:t>
            </a:r>
            <a:r>
              <a:rPr lang="sv-SE" baseline="0" dirty="0" err="1"/>
              <a:t>vk</a:t>
            </a:r>
            <a:r>
              <a:rPr lang="sv-SE" baseline="0" dirty="0"/>
              <a:t> +1,5% antalet producerade DRG -2,7%,  </a:t>
            </a:r>
            <a:r>
              <a:rPr lang="sv-SE" baseline="0" dirty="0" err="1"/>
              <a:t>casemix</a:t>
            </a:r>
            <a:r>
              <a:rPr lang="sv-SE" baseline="0" dirty="0"/>
              <a:t> -4,2%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Gällivare: Produktivitetsminskning -1,9%, Kostnadsökning +2,9%, antal vårdkontakter -0,1% och antalet producerade DRG-poäng -0,8%, </a:t>
            </a:r>
            <a:r>
              <a:rPr lang="sv-SE" baseline="0" dirty="0" err="1"/>
              <a:t>casemix</a:t>
            </a:r>
            <a:r>
              <a:rPr lang="sv-SE" baseline="0" dirty="0"/>
              <a:t> -0,8%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Piteå: Produktivitetsökning +1,4%, kostnadsökning +1,4% ökning av antal vårdkontakter+3,2% samt antal producerade DRG-poäng +1,1%, minskad </a:t>
            </a:r>
            <a:r>
              <a:rPr lang="sv-SE" baseline="0" dirty="0" err="1"/>
              <a:t>casemix</a:t>
            </a:r>
            <a:r>
              <a:rPr lang="sv-SE" baseline="0" dirty="0"/>
              <a:t> -2,1%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Sunderbyn: Produktivitetsminskning -0,5%, kostnadsökning +5,3%, ökning av antal vårdkontakter +4,9% samt antalet producerade DRG-poäng +2,9%, </a:t>
            </a:r>
            <a:r>
              <a:rPr lang="sv-SE" baseline="0" dirty="0" err="1"/>
              <a:t>casemixen</a:t>
            </a:r>
            <a:r>
              <a:rPr lang="sv-SE" baseline="0" dirty="0"/>
              <a:t> minskar med -2,0%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703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/>
              <a:t> Merkostnad </a:t>
            </a:r>
            <a:r>
              <a:rPr lang="sv-SE" baseline="0" dirty="0"/>
              <a:t>innerfall: 264 mnkr (293 </a:t>
            </a:r>
            <a:r>
              <a:rPr lang="sv-SE" baseline="0" dirty="0" err="1"/>
              <a:t>fgår</a:t>
            </a:r>
            <a:r>
              <a:rPr lang="sv-SE" baseline="0" dirty="0"/>
              <a:t>) -28 mnkr, -9,7%</a:t>
            </a:r>
          </a:p>
          <a:p>
            <a:endParaRPr lang="sv-SE" baseline="0" dirty="0"/>
          </a:p>
          <a:p>
            <a:r>
              <a:rPr lang="sv-SE" baseline="0" dirty="0"/>
              <a:t>Innerfall: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Gällivare merkostnad 13% av total kostnad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Kiruna: merkostnad 18% av total kostnad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Kalix: merkostnad 2% av total kostnad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Piteå 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/>
              <a:t>Sunderbyn; merkostnad 9% av total kostnad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Totalt Region Norrbotten: merkostnad 9% av total kostnad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19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Länssjukvården har en total merkostnad på 73,8 mnkr (115,5 </a:t>
            </a:r>
            <a:r>
              <a:rPr lang="sv-SE" baseline="0" dirty="0" err="1"/>
              <a:t>fg.år</a:t>
            </a:r>
            <a:r>
              <a:rPr lang="sv-SE" baseline="0" dirty="0"/>
              <a:t>) -41,7mnkr -36,1%</a:t>
            </a:r>
          </a:p>
          <a:p>
            <a:r>
              <a:rPr lang="sv-SE" baseline="0" dirty="0"/>
              <a:t>De stora minskningarna i Sunderbyn finns på ort -12,3mnkr, barn -5,8 mnkr samt kir -6,1mnkr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254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CB7F7-2DE7-442F-B621-87F2D8E04FE8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78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046759" y="1884385"/>
            <a:ext cx="3551646" cy="1027480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400" b="1" kern="0" dirty="0">
                <a:solidFill>
                  <a:srgbClr val="155697"/>
                </a:solidFill>
              </a:rPr>
              <a:t>Skapa ny sida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b="0" u="none" kern="0" dirty="0"/>
              <a:t>I menyn </a:t>
            </a:r>
            <a:r>
              <a:rPr lang="sv-SE" sz="1200" b="1" u="none" kern="0" dirty="0"/>
              <a:t>Start</a:t>
            </a:r>
            <a:r>
              <a:rPr lang="sv-SE" sz="1200" b="1" u="none" kern="0" baseline="0" dirty="0"/>
              <a:t> </a:t>
            </a:r>
            <a:r>
              <a:rPr lang="sv-SE" sz="1200" b="0" u="none" kern="0" baseline="0" dirty="0"/>
              <a:t>hittar du</a:t>
            </a:r>
            <a:r>
              <a:rPr lang="sv-SE" sz="1200" b="1" u="none" kern="0" baseline="0" dirty="0"/>
              <a:t> </a:t>
            </a:r>
            <a:r>
              <a:rPr lang="sv-SE" sz="1200" b="0" i="1" u="none" kern="0" baseline="0" dirty="0"/>
              <a:t>Ny bild</a:t>
            </a:r>
            <a:r>
              <a:rPr lang="sv-SE" sz="1200" b="0" u="none" kern="0" baseline="0" dirty="0"/>
              <a:t>.</a:t>
            </a:r>
            <a:r>
              <a:rPr lang="sv-SE" sz="1200" b="0" u="none" kern="0" dirty="0"/>
              <a:t> 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i="0" u="none" kern="0" dirty="0"/>
              <a:t>Klicka på pilen</a:t>
            </a:r>
            <a:r>
              <a:rPr lang="sv-SE" sz="1200" i="0" u="none" kern="0" baseline="0" dirty="0"/>
              <a:t> och välj den </a:t>
            </a:r>
            <a:r>
              <a:rPr lang="sv-SE" sz="1200" i="0" u="none" kern="0" baseline="0" dirty="0" err="1"/>
              <a:t>sidmall</a:t>
            </a:r>
            <a:r>
              <a:rPr lang="sv-SE" sz="1200" i="0" u="none" kern="0" baseline="0" dirty="0"/>
              <a:t> du behöver.</a:t>
            </a:r>
            <a:endParaRPr lang="sv-SE" sz="1400" i="0" u="none" kern="0" baseline="0" dirty="0"/>
          </a:p>
          <a:p>
            <a:endParaRPr lang="sv-SE" sz="1400" i="0" u="none" kern="0" baseline="0" dirty="0"/>
          </a:p>
          <a:p>
            <a:endParaRPr lang="sv-SE" sz="1400" i="0" u="none" kern="0" baseline="0" dirty="0"/>
          </a:p>
          <a:p>
            <a:endParaRPr lang="sv-SE" sz="1400" i="0" u="none" kern="0" baseline="0" dirty="0"/>
          </a:p>
          <a:p>
            <a:pPr marL="228600" marR="0" indent="-22860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endParaRPr lang="sv-SE" sz="1400" kern="0" dirty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034250" y="581288"/>
            <a:ext cx="5619750" cy="465534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kern="0" dirty="0"/>
              <a:t>Våra nya mallar</a:t>
            </a:r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153326" y="2947015"/>
            <a:ext cx="1761936" cy="992330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4584348" y="2911864"/>
            <a:ext cx="1761936" cy="999291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4501299" y="1884384"/>
            <a:ext cx="4572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400" b="1" kern="0" dirty="0">
                <a:solidFill>
                  <a:srgbClr val="155697"/>
                </a:solidFill>
              </a:rPr>
              <a:t>Ändra mall på en befintlig sida</a:t>
            </a:r>
          </a:p>
          <a:p>
            <a:pPr marL="171450" indent="-171450"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lang="sv-SE" sz="1200" b="0" u="none" kern="0" dirty="0"/>
              <a:t>Markera den sida i presentationen som du </a:t>
            </a:r>
            <a:br>
              <a:rPr lang="sv-SE" sz="1200" b="0" u="none" kern="0" dirty="0"/>
            </a:br>
            <a:r>
              <a:rPr lang="sv-SE" sz="1200" b="0" u="none" kern="0" dirty="0"/>
              <a:t>vill byta </a:t>
            </a:r>
            <a:r>
              <a:rPr lang="sv-SE" sz="1200" b="0" u="none" kern="0" dirty="0" err="1"/>
              <a:t>sidmall</a:t>
            </a:r>
            <a:r>
              <a:rPr lang="sv-SE" sz="1200" b="0" u="none" kern="0" dirty="0"/>
              <a:t> på. </a:t>
            </a:r>
          </a:p>
          <a:p>
            <a:pPr marL="171450" marR="0" indent="-17145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u="none" kern="0" dirty="0"/>
              <a:t>Gå</a:t>
            </a:r>
            <a:r>
              <a:rPr lang="sv-SE" sz="1200" b="0" u="none" kern="0" baseline="0" dirty="0"/>
              <a:t> upp till menyn </a:t>
            </a:r>
            <a:r>
              <a:rPr lang="sv-SE" sz="1200" b="1" u="none" kern="0" dirty="0"/>
              <a:t>Start</a:t>
            </a:r>
            <a:r>
              <a:rPr lang="sv-SE" sz="1200" b="1" u="none" kern="0" baseline="0" dirty="0"/>
              <a:t> </a:t>
            </a:r>
            <a:r>
              <a:rPr lang="sv-SE" sz="1200" b="0" u="none" kern="0" baseline="0" dirty="0"/>
              <a:t>och välj</a:t>
            </a:r>
            <a:r>
              <a:rPr lang="sv-SE" sz="1200" b="1" u="none" kern="0" baseline="0" dirty="0"/>
              <a:t> </a:t>
            </a:r>
            <a:r>
              <a:rPr lang="sv-SE" sz="1200" b="0" i="1" u="none" kern="0" baseline="0" dirty="0"/>
              <a:t>Layout</a:t>
            </a:r>
            <a:r>
              <a:rPr lang="sv-SE" sz="1200" b="0" u="none" kern="0" baseline="0" dirty="0"/>
              <a:t>.</a:t>
            </a:r>
            <a:r>
              <a:rPr lang="sv-SE" sz="1200" b="0" u="none" kern="0" dirty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051491" y="1139021"/>
            <a:ext cx="6419585" cy="69144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160"/>
              </a:spcBef>
              <a:buNone/>
            </a:pPr>
            <a:r>
              <a:rPr lang="sv-SE" sz="1200" b="1" i="0" u="none" kern="0" baseline="0" dirty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400" i="0" u="none" kern="0" baseline="0" dirty="0"/>
          </a:p>
        </p:txBody>
      </p:sp>
    </p:spTree>
    <p:extLst>
      <p:ext uri="{BB962C8B-B14F-4D97-AF65-F5344CB8AC3E}">
        <p14:creationId xmlns:p14="http://schemas.microsoft.com/office/powerpoint/2010/main" val="385185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1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2001" y="734616"/>
            <a:ext cx="3590925" cy="2065734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68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33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1011503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319002" y="2127489"/>
            <a:ext cx="6505997" cy="6885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392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834016"/>
          </a:xfrm>
          <a:prstGeom prst="rect">
            <a:avLst/>
          </a:prstGeom>
        </p:spPr>
        <p:txBody>
          <a:bodyPr anchor="b" anchorCtr="0"/>
          <a:lstStyle>
            <a:lvl1pPr>
              <a:defRPr sz="2400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314953"/>
            <a:ext cx="5978096" cy="3033209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4455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4534" y="355601"/>
            <a:ext cx="6917266" cy="39925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678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5494493" y="439043"/>
            <a:ext cx="3197701" cy="607580"/>
          </a:xfrm>
          <a:prstGeom prst="rect">
            <a:avLst/>
          </a:prstGeom>
        </p:spPr>
        <p:txBody>
          <a:bodyPr anchor="b" anchorCtr="0"/>
          <a:lstStyle>
            <a:lvl1pPr>
              <a:defRPr sz="2000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525982" y="465857"/>
            <a:ext cx="4879497" cy="388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600" baseline="0">
                <a:latin typeface="+mn-lt"/>
              </a:defRPr>
            </a:lvl1pPr>
            <a:lvl2pPr marL="536575" indent="0">
              <a:buNone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5494492" y="1065563"/>
            <a:ext cx="3212538" cy="3282600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01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495300" y="2585971"/>
            <a:ext cx="20097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100" dirty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8500" y="258945"/>
            <a:ext cx="5295900" cy="825388"/>
          </a:xfrm>
          <a:prstGeom prst="rect">
            <a:avLst/>
          </a:prstGeom>
        </p:spPr>
        <p:txBody>
          <a:bodyPr anchor="ctr"/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857500" cy="46058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3234389" y="1216319"/>
            <a:ext cx="5300190" cy="3131844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769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322899"/>
            <a:ext cx="7550022" cy="74266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1" y="1232439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4434107" y="1259302"/>
            <a:ext cx="22878" cy="305677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4665297" y="1232439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393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247552"/>
            <a:ext cx="7560784" cy="77495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0" y="1647196"/>
            <a:ext cx="3664797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669464" y="1043308"/>
            <a:ext cx="3702264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555069" y="1648910"/>
            <a:ext cx="3690650" cy="26992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64979" y="1045022"/>
            <a:ext cx="3680739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677333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Rak 10"/>
          <p:cNvCxnSpPr/>
          <p:nvPr userDrawn="1"/>
        </p:nvCxnSpPr>
        <p:spPr bwMode="auto">
          <a:xfrm>
            <a:off x="4555068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9642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35366"/>
            <a:ext cx="5486400" cy="60325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3306737"/>
            <a:ext cx="5486400" cy="425450"/>
          </a:xfrm>
          <a:prstGeom prst="rect">
            <a:avLst/>
          </a:prstGeom>
        </p:spPr>
        <p:txBody>
          <a:bodyPr anchor="b" anchorCtr="0"/>
          <a:lstStyle>
            <a:lvl1pPr>
              <a:defRPr sz="16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809276" y="330198"/>
            <a:ext cx="5455123" cy="2929834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79388" y="4731544"/>
            <a:ext cx="2087562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sv-SE" sz="600" dirty="0">
                <a:solidFill>
                  <a:srgbClr val="969696"/>
                </a:solidFill>
              </a:rPr>
            </a:br>
            <a:endParaRPr lang="sv-SE" sz="600" dirty="0">
              <a:solidFill>
                <a:srgbClr val="969696"/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0" y="4609898"/>
            <a:ext cx="9148590" cy="542069"/>
            <a:chOff x="16894" y="4623978"/>
            <a:chExt cx="9127106" cy="542069"/>
          </a:xfrm>
        </p:grpSpPr>
        <p:pic>
          <p:nvPicPr>
            <p:cNvPr id="5" name="Picture 8" descr="bakgr_bl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4" y="4623978"/>
              <a:ext cx="9127106" cy="542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4212" y="4761855"/>
              <a:ext cx="1407810" cy="21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2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71" r:id="rId3"/>
    <p:sldLayoutId id="2147483678" r:id="rId4"/>
    <p:sldLayoutId id="2147483672" r:id="rId5"/>
    <p:sldLayoutId id="2147483662" r:id="rId6"/>
    <p:sldLayoutId id="2147483674" r:id="rId7"/>
    <p:sldLayoutId id="2147483677" r:id="rId8"/>
    <p:sldLayoutId id="2147483676" r:id="rId9"/>
    <p:sldLayoutId id="2147483664" r:id="rId10"/>
    <p:sldLayoutId id="2147483680" r:id="rId11"/>
    <p:sldLayoutId id="2147483679" r:id="rId12"/>
  </p:sldLayoutIdLst>
  <p:hf sldNum="0" hd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2600" y="1333500"/>
            <a:ext cx="8077199" cy="1451220"/>
          </a:xfrm>
        </p:spPr>
        <p:txBody>
          <a:bodyPr/>
          <a:lstStyle/>
          <a:p>
            <a:pPr algn="ctr"/>
            <a:r>
              <a:rPr lang="sv-SE" sz="3200" dirty="0"/>
              <a:t>KPP år 2019 jfr med riket</a:t>
            </a:r>
          </a:p>
        </p:txBody>
      </p:sp>
    </p:spTree>
    <p:extLst>
      <p:ext uri="{BB962C8B-B14F-4D97-AF65-F5344CB8AC3E}">
        <p14:creationId xmlns:p14="http://schemas.microsoft.com/office/powerpoint/2010/main" val="81246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öppen somatisk vård, innerfall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6697785" y="1926522"/>
            <a:ext cx="19785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+ 6,3% över riket</a:t>
            </a:r>
          </a:p>
          <a:p>
            <a:r>
              <a:rPr lang="sv-SE" sz="1600" dirty="0">
                <a:solidFill>
                  <a:srgbClr val="FF0000"/>
                </a:solidFill>
              </a:rPr>
              <a:t>(8,7% </a:t>
            </a:r>
            <a:r>
              <a:rPr lang="sv-SE" sz="1600" dirty="0" err="1">
                <a:solidFill>
                  <a:srgbClr val="FF0000"/>
                </a:solidFill>
              </a:rPr>
              <a:t>fg.år</a:t>
            </a:r>
            <a:r>
              <a:rPr lang="sv-SE" sz="16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41914" y="793406"/>
            <a:ext cx="5232171" cy="345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7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1800" dirty="0"/>
              <a:t>”Merkostnad” jämfört med riket för innerfall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7570818" y="1491935"/>
            <a:ext cx="14637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solidFill>
                  <a:srgbClr val="FF0000"/>
                </a:solidFill>
              </a:rPr>
              <a:t>Varav ca 176 mnkr (195 mnkr </a:t>
            </a:r>
            <a:r>
              <a:rPr lang="sv-SE" sz="1100" b="1" dirty="0" err="1">
                <a:solidFill>
                  <a:srgbClr val="FF0000"/>
                </a:solidFill>
              </a:rPr>
              <a:t>fg</a:t>
            </a:r>
            <a:r>
              <a:rPr lang="sv-SE" sz="1100" b="1" dirty="0">
                <a:solidFill>
                  <a:srgbClr val="FF0000"/>
                </a:solidFill>
              </a:rPr>
              <a:t> år) </a:t>
            </a:r>
            <a:br>
              <a:rPr lang="sv-SE" sz="1100" b="1" dirty="0">
                <a:solidFill>
                  <a:srgbClr val="FF0000"/>
                </a:solidFill>
              </a:rPr>
            </a:br>
            <a:r>
              <a:rPr lang="sv-SE" sz="1100" b="1" dirty="0">
                <a:solidFill>
                  <a:srgbClr val="FF0000"/>
                </a:solidFill>
              </a:rPr>
              <a:t>i Sunderbyn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7570817" y="2204197"/>
            <a:ext cx="14637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b="1" dirty="0">
              <a:solidFill>
                <a:srgbClr val="FF0000"/>
              </a:solidFill>
            </a:endParaRPr>
          </a:p>
          <a:p>
            <a:r>
              <a:rPr lang="sv-SE" sz="1100" b="1" dirty="0">
                <a:solidFill>
                  <a:srgbClr val="FF0000"/>
                </a:solidFill>
              </a:rPr>
              <a:t>Varav ca 84 mnkr  (80 mnkr </a:t>
            </a:r>
            <a:r>
              <a:rPr lang="sv-SE" sz="1100" b="1" dirty="0" err="1">
                <a:solidFill>
                  <a:srgbClr val="FF0000"/>
                </a:solidFill>
              </a:rPr>
              <a:t>fg</a:t>
            </a:r>
            <a:r>
              <a:rPr lang="sv-SE" sz="1100" b="1" dirty="0">
                <a:solidFill>
                  <a:srgbClr val="FF0000"/>
                </a:solidFill>
              </a:rPr>
              <a:t> år) </a:t>
            </a:r>
            <a:br>
              <a:rPr lang="sv-SE" sz="1100" b="1" dirty="0">
                <a:solidFill>
                  <a:srgbClr val="FF0000"/>
                </a:solidFill>
              </a:rPr>
            </a:br>
            <a:r>
              <a:rPr lang="sv-SE" sz="1100" b="1" dirty="0">
                <a:solidFill>
                  <a:srgbClr val="FF0000"/>
                </a:solidFill>
              </a:rPr>
              <a:t>i Kiruna/</a:t>
            </a:r>
            <a:r>
              <a:rPr lang="sv-SE" sz="1100" b="1" dirty="0" err="1">
                <a:solidFill>
                  <a:srgbClr val="FF0000"/>
                </a:solidFill>
              </a:rPr>
              <a:t>Gve</a:t>
            </a:r>
            <a:r>
              <a:rPr lang="sv-SE" sz="11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02704" y="793406"/>
            <a:ext cx="5631496" cy="37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28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Länssjukvård-</a:t>
            </a:r>
            <a:br>
              <a:rPr lang="sv-SE" sz="2000" dirty="0"/>
            </a:br>
            <a:r>
              <a:rPr lang="sv-SE" sz="2000" dirty="0"/>
              <a:t>Merkostnad innerfall per klinik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5326"/>
            <a:ext cx="4485180" cy="30204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1770" y="915326"/>
            <a:ext cx="4485180" cy="30204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83820" y="4053832"/>
            <a:ext cx="4401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Merkostnad för länssjukvården har minskat -42 mnkr, -36% </a:t>
            </a:r>
          </a:p>
        </p:txBody>
      </p:sp>
    </p:spTree>
    <p:extLst>
      <p:ext uri="{BB962C8B-B14F-4D97-AF65-F5344CB8AC3E}">
        <p14:creationId xmlns:p14="http://schemas.microsoft.com/office/powerpoint/2010/main" val="2409195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" y="276907"/>
            <a:ext cx="5978095" cy="432679"/>
          </a:xfrm>
        </p:spPr>
        <p:txBody>
          <a:bodyPr/>
          <a:lstStyle/>
          <a:p>
            <a:r>
              <a:rPr lang="sv-SE" sz="2000" dirty="0"/>
              <a:t>Närsjukvård-</a:t>
            </a:r>
            <a:br>
              <a:rPr lang="sv-SE" sz="2000" dirty="0"/>
            </a:br>
            <a:r>
              <a:rPr lang="sv-SE" sz="2000" dirty="0"/>
              <a:t>Merkostnad innerfall per klinik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" y="928065"/>
            <a:ext cx="3726179" cy="251245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198" y="11520"/>
            <a:ext cx="3390327" cy="22860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198" y="2297520"/>
            <a:ext cx="3390327" cy="228600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52400" y="3779520"/>
            <a:ext cx="410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Merkostnad för närsjukvården har ökat +13mnkr, +7% </a:t>
            </a:r>
          </a:p>
        </p:txBody>
      </p:sp>
    </p:spTree>
    <p:extLst>
      <p:ext uri="{BB962C8B-B14F-4D97-AF65-F5344CB8AC3E}">
        <p14:creationId xmlns:p14="http://schemas.microsoft.com/office/powerpoint/2010/main" val="2288885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”Merkostnad” </a:t>
            </a:r>
            <a:r>
              <a:rPr lang="sv-SE" sz="2000" dirty="0" err="1"/>
              <a:t>ytterfall</a:t>
            </a:r>
            <a:r>
              <a:rPr lang="sv-SE" sz="2000" dirty="0"/>
              <a:t> (KPP) jmf med riket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6115398" y="2006439"/>
            <a:ext cx="12784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solidFill>
                  <a:srgbClr val="FF0000"/>
                </a:solidFill>
              </a:rPr>
              <a:t>Varav i SY </a:t>
            </a:r>
            <a:br>
              <a:rPr lang="sv-SE" sz="1100" b="1" dirty="0">
                <a:solidFill>
                  <a:srgbClr val="FF0000"/>
                </a:solidFill>
              </a:rPr>
            </a:br>
            <a:r>
              <a:rPr lang="sv-SE" sz="1100" b="1" dirty="0">
                <a:solidFill>
                  <a:srgbClr val="FF0000"/>
                </a:solidFill>
              </a:rPr>
              <a:t>ca 154 mnkr (208 mnkr </a:t>
            </a:r>
            <a:r>
              <a:rPr lang="sv-SE" sz="1100" b="1" dirty="0" err="1">
                <a:solidFill>
                  <a:srgbClr val="FF0000"/>
                </a:solidFill>
              </a:rPr>
              <a:t>fg</a:t>
            </a:r>
            <a:r>
              <a:rPr lang="sv-SE" sz="1100" b="1" dirty="0">
                <a:solidFill>
                  <a:srgbClr val="FF0000"/>
                </a:solidFill>
              </a:rPr>
              <a:t> år)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6115398" y="2797621"/>
            <a:ext cx="12784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solidFill>
                  <a:srgbClr val="FF0000"/>
                </a:solidFill>
              </a:rPr>
              <a:t>Varav i Ka/</a:t>
            </a:r>
            <a:r>
              <a:rPr lang="sv-SE" sz="1100" b="1" dirty="0" err="1">
                <a:solidFill>
                  <a:srgbClr val="FF0000"/>
                </a:solidFill>
              </a:rPr>
              <a:t>Gve</a:t>
            </a:r>
            <a:r>
              <a:rPr lang="sv-SE" sz="1100" b="1" dirty="0">
                <a:solidFill>
                  <a:srgbClr val="FF0000"/>
                </a:solidFill>
              </a:rPr>
              <a:t> </a:t>
            </a:r>
            <a:br>
              <a:rPr lang="sv-SE" sz="1100" b="1" dirty="0">
                <a:solidFill>
                  <a:srgbClr val="FF0000"/>
                </a:solidFill>
              </a:rPr>
            </a:br>
            <a:r>
              <a:rPr lang="sv-SE" sz="1100" b="1" dirty="0">
                <a:solidFill>
                  <a:srgbClr val="FF0000"/>
                </a:solidFill>
              </a:rPr>
              <a:t>ca 46 mnkr </a:t>
            </a:r>
            <a:br>
              <a:rPr lang="sv-SE" sz="1100" b="1" dirty="0">
                <a:solidFill>
                  <a:srgbClr val="FF0000"/>
                </a:solidFill>
              </a:rPr>
            </a:br>
            <a:r>
              <a:rPr lang="sv-SE" sz="1100" b="1" dirty="0">
                <a:solidFill>
                  <a:srgbClr val="FF0000"/>
                </a:solidFill>
              </a:rPr>
              <a:t>(55 mnkr </a:t>
            </a:r>
            <a:r>
              <a:rPr lang="sv-SE" sz="1100" b="1" dirty="0" err="1">
                <a:solidFill>
                  <a:srgbClr val="FF0000"/>
                </a:solidFill>
              </a:rPr>
              <a:t>fg</a:t>
            </a:r>
            <a:r>
              <a:rPr lang="sv-SE" sz="1100" b="1" dirty="0">
                <a:solidFill>
                  <a:srgbClr val="FF0000"/>
                </a:solidFill>
              </a:rPr>
              <a:t> år)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26876" y="793406"/>
            <a:ext cx="5694804" cy="3746277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5821680" y="984424"/>
            <a:ext cx="2781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Total merkostnad </a:t>
            </a:r>
            <a:r>
              <a:rPr lang="sv-SE" sz="1600" dirty="0" err="1"/>
              <a:t>ytterfall</a:t>
            </a:r>
            <a:r>
              <a:rPr lang="sv-SE" sz="1600" dirty="0"/>
              <a:t> 215 mnkr, (275 </a:t>
            </a:r>
            <a:r>
              <a:rPr lang="sv-SE" sz="1600" dirty="0" err="1"/>
              <a:t>fg.år</a:t>
            </a:r>
            <a:r>
              <a:rPr lang="sv-SE" sz="1600" dirty="0"/>
              <a:t>)       -60mnkr, -22%</a:t>
            </a:r>
          </a:p>
        </p:txBody>
      </p:sp>
    </p:spTree>
    <p:extLst>
      <p:ext uri="{BB962C8B-B14F-4D97-AF65-F5344CB8AC3E}">
        <p14:creationId xmlns:p14="http://schemas.microsoft.com/office/powerpoint/2010/main" val="373545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60728"/>
            <a:ext cx="5409991" cy="432679"/>
          </a:xfrm>
        </p:spPr>
        <p:txBody>
          <a:bodyPr/>
          <a:lstStyle/>
          <a:p>
            <a:r>
              <a:rPr lang="sv-SE" sz="2000" dirty="0"/>
              <a:t>Länssjukvården-</a:t>
            </a:r>
            <a:br>
              <a:rPr lang="sv-SE" sz="2000" dirty="0"/>
            </a:br>
            <a:r>
              <a:rPr lang="sv-SE" sz="2000" dirty="0"/>
              <a:t> ”merkostnad” per klinik för </a:t>
            </a:r>
            <a:r>
              <a:rPr lang="sv-SE" sz="2000" dirty="0" err="1"/>
              <a:t>ytterfall</a:t>
            </a:r>
            <a:endParaRPr lang="sv-SE" sz="20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92" y="938187"/>
            <a:ext cx="3731414" cy="25128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778" y="21987"/>
            <a:ext cx="3394624" cy="22860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6778" y="2307987"/>
            <a:ext cx="3396711" cy="2286000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152400" y="3779520"/>
            <a:ext cx="435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err="1"/>
              <a:t>Ytterfalls</a:t>
            </a:r>
            <a:r>
              <a:rPr lang="sv-SE" sz="1600" dirty="0"/>
              <a:t>-merkostnad för länssjukvården har minskat -43 mnkr, -35% </a:t>
            </a:r>
          </a:p>
        </p:txBody>
      </p:sp>
    </p:spTree>
    <p:extLst>
      <p:ext uri="{BB962C8B-B14F-4D97-AF65-F5344CB8AC3E}">
        <p14:creationId xmlns:p14="http://schemas.microsoft.com/office/powerpoint/2010/main" val="16576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22627"/>
            <a:ext cx="5993478" cy="432679"/>
          </a:xfrm>
        </p:spPr>
        <p:txBody>
          <a:bodyPr/>
          <a:lstStyle/>
          <a:p>
            <a:r>
              <a:rPr lang="sv-SE" sz="2000" dirty="0"/>
              <a:t>Närsjukvården- </a:t>
            </a:r>
            <a:br>
              <a:rPr lang="sv-SE" sz="2000" dirty="0"/>
            </a:br>
            <a:r>
              <a:rPr lang="sv-SE" sz="2000" dirty="0"/>
              <a:t>”merkostnad” per klinik för </a:t>
            </a:r>
            <a:r>
              <a:rPr lang="sv-SE" sz="2000" dirty="0" err="1"/>
              <a:t>ytterfall</a:t>
            </a:r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23" y="960741"/>
            <a:ext cx="3904067" cy="25128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3263" y="0"/>
            <a:ext cx="3545019" cy="22860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3263" y="2286000"/>
            <a:ext cx="3545019" cy="228600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52400" y="3779520"/>
            <a:ext cx="435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err="1"/>
              <a:t>Ytterfalls</a:t>
            </a:r>
            <a:r>
              <a:rPr lang="sv-SE" sz="1600" dirty="0"/>
              <a:t>-merkostnad för närsjukvården har minskat -17 mnkr, -11% </a:t>
            </a:r>
          </a:p>
        </p:txBody>
      </p:sp>
    </p:spTree>
    <p:extLst>
      <p:ext uri="{BB962C8B-B14F-4D97-AF65-F5344CB8AC3E}">
        <p14:creationId xmlns:p14="http://schemas.microsoft.com/office/powerpoint/2010/main" val="1297996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sluten somatisk vård, </a:t>
            </a:r>
            <a:r>
              <a:rPr lang="sv-SE" sz="2000" dirty="0" err="1"/>
              <a:t>ytterfall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6971322" y="2212016"/>
            <a:ext cx="203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Snitt länssjukhus 3,6%</a:t>
            </a:r>
          </a:p>
          <a:p>
            <a:endParaRPr lang="sv-SE" sz="1200" dirty="0"/>
          </a:p>
          <a:p>
            <a:r>
              <a:rPr lang="sv-SE" sz="1200" dirty="0"/>
              <a:t>Snitt länsdelssjukhus 4,2%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265371" y="793406"/>
            <a:ext cx="5631264" cy="343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55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360727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öppen somatisk vård, </a:t>
            </a:r>
            <a:r>
              <a:rPr lang="sv-SE" sz="2000" dirty="0" err="1"/>
              <a:t>ytterfall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7167554" y="2358244"/>
            <a:ext cx="203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Snitt länssjukhus 2,4%</a:t>
            </a:r>
          </a:p>
          <a:p>
            <a:endParaRPr lang="sv-SE" sz="1200" dirty="0"/>
          </a:p>
          <a:p>
            <a:r>
              <a:rPr lang="sv-SE" sz="1200" dirty="0"/>
              <a:t>Snitt länsdelssjukhus 2,1%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40201" y="793406"/>
            <a:ext cx="5841662" cy="355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67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5978095" cy="432679"/>
          </a:xfrm>
        </p:spPr>
        <p:txBody>
          <a:bodyPr/>
          <a:lstStyle/>
          <a:p>
            <a:r>
              <a:rPr lang="sv-SE" sz="2000" dirty="0"/>
              <a:t>Region Norrbotten</a:t>
            </a:r>
            <a:br>
              <a:rPr lang="sv-SE" sz="2000" dirty="0"/>
            </a:br>
            <a:r>
              <a:rPr lang="sv-SE" sz="2000" dirty="0"/>
              <a:t>somatisk vård, total kostnad per MDC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5398142" y="672667"/>
            <a:ext cx="3745858" cy="3231654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1"/>
                </a:solidFill>
              </a:rPr>
              <a:t>Total kostnad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ca 3,6 miljarder kronor</a:t>
            </a:r>
          </a:p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innerfall 3 082 mnkr, 84%      </a:t>
            </a:r>
            <a:r>
              <a:rPr lang="sv-SE" sz="1600" dirty="0" err="1"/>
              <a:t>ytterfall</a:t>
            </a:r>
            <a:r>
              <a:rPr lang="sv-SE" sz="1600" dirty="0"/>
              <a:t> 568 mnkr, 16%</a:t>
            </a:r>
          </a:p>
          <a:p>
            <a:endParaRPr lang="sv-SE" sz="1600" dirty="0"/>
          </a:p>
          <a:p>
            <a:r>
              <a:rPr lang="sv-SE" dirty="0">
                <a:solidFill>
                  <a:schemeClr val="accent1"/>
                </a:solidFill>
              </a:rPr>
              <a:t>Antal vårdkontakter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440 360 stycken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innerfall 426 600 stycken 96,9% </a:t>
            </a:r>
            <a:r>
              <a:rPr lang="sv-SE" sz="1600" dirty="0" err="1"/>
              <a:t>ytterfall</a:t>
            </a:r>
            <a:r>
              <a:rPr lang="sv-SE" sz="1600" dirty="0"/>
              <a:t> 13 760 stycken 3,1%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9" y="672667"/>
            <a:ext cx="5003485" cy="388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443630"/>
          </a:xfrm>
        </p:spPr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914401"/>
            <a:ext cx="5978096" cy="3433762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2019 var Region Norrbotten totalkostnader för somatisk öppen och slutenvård ca 3,6 miljarder kronor: varav innerfall 3 082 mnkr, 84% och </a:t>
            </a:r>
            <a:r>
              <a:rPr lang="sv-SE" dirty="0" err="1"/>
              <a:t>ytterfall</a:t>
            </a:r>
            <a:r>
              <a:rPr lang="sv-SE" dirty="0"/>
              <a:t> 568 mnkr, 16%</a:t>
            </a:r>
          </a:p>
          <a:p>
            <a:pPr marL="0" indent="0">
              <a:buNone/>
            </a:pPr>
            <a:r>
              <a:rPr lang="sv-SE" dirty="0"/>
              <a:t>Kostnaderna för somatisk öppen och slutenvård har ökat med 2,7 procent jämfört med 2018</a:t>
            </a:r>
          </a:p>
          <a:p>
            <a:pPr marL="0" indent="0">
              <a:buNone/>
            </a:pPr>
            <a:r>
              <a:rPr lang="sv-SE" dirty="0"/>
              <a:t>Öppenvård: kostnaden per producerad DRG-poäng ligger +6,3% över riket (8,7% </a:t>
            </a:r>
            <a:r>
              <a:rPr lang="sv-SE" dirty="0" err="1"/>
              <a:t>fg.år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Slutenvård: kostnaden per producerad DRG-poäng ligger +5,9 % över riket (7,4% </a:t>
            </a:r>
            <a:r>
              <a:rPr lang="sv-SE" dirty="0" err="1"/>
              <a:t>fg.år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Merkostnaderna är 479 mnkr vilket är en minskning med –28,4 mnkr, -10 procent bland innerfallen och -60,3 mnkr, -22 procent bland </a:t>
            </a:r>
            <a:r>
              <a:rPr lang="sv-SE" dirty="0" err="1"/>
              <a:t>ytterfallen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559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6606398" cy="432679"/>
          </a:xfrm>
        </p:spPr>
        <p:txBody>
          <a:bodyPr/>
          <a:lstStyle/>
          <a:p>
            <a:r>
              <a:rPr lang="sv-SE" sz="2000" dirty="0"/>
              <a:t>Region Norrbotten</a:t>
            </a:r>
            <a:br>
              <a:rPr lang="sv-SE" sz="2000" dirty="0"/>
            </a:br>
            <a:r>
              <a:rPr lang="sv-SE" sz="2000" dirty="0"/>
              <a:t>somatisk slutenvård, total kostnad per kön och MDC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1287"/>
            <a:ext cx="4276453" cy="35028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504" y="1041998"/>
            <a:ext cx="4281155" cy="3502763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1051888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Innerfall</a:t>
            </a:r>
            <a:r>
              <a:rPr lang="sv-SE" dirty="0"/>
              <a:t>	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482743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 err="1"/>
              <a:t>Ytterfall</a:t>
            </a: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63483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477" y="0"/>
            <a:ext cx="5978095" cy="834016"/>
          </a:xfrm>
        </p:spPr>
        <p:txBody>
          <a:bodyPr/>
          <a:lstStyle/>
          <a:p>
            <a:r>
              <a:rPr lang="sv-SE" sz="2000" dirty="0"/>
              <a:t>Andel </a:t>
            </a:r>
            <a:r>
              <a:rPr lang="sv-SE" sz="2000" dirty="0" err="1"/>
              <a:t>ytterfallskostnad</a:t>
            </a:r>
            <a:r>
              <a:rPr lang="sv-SE" sz="2000" dirty="0"/>
              <a:t> jämfört med riket</a:t>
            </a:r>
            <a:br>
              <a:rPr lang="sv-SE" sz="2000" dirty="0"/>
            </a:br>
            <a:r>
              <a:rPr lang="sv-SE" sz="2000" dirty="0"/>
              <a:t>-somatisk slutenvård</a:t>
            </a:r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50431" y="972479"/>
            <a:ext cx="6462186" cy="354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85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477" y="0"/>
            <a:ext cx="5978095" cy="834016"/>
          </a:xfrm>
        </p:spPr>
        <p:txBody>
          <a:bodyPr/>
          <a:lstStyle/>
          <a:p>
            <a:r>
              <a:rPr lang="sv-SE" sz="2000" dirty="0"/>
              <a:t>Andel </a:t>
            </a:r>
            <a:r>
              <a:rPr lang="sv-SE" sz="2000" dirty="0" err="1"/>
              <a:t>ytterfallskostnad</a:t>
            </a:r>
            <a:r>
              <a:rPr lang="sv-SE" sz="2000" dirty="0"/>
              <a:t> jämfört med riket</a:t>
            </a:r>
            <a:br>
              <a:rPr lang="sv-SE" sz="2000" dirty="0"/>
            </a:br>
            <a:r>
              <a:rPr lang="sv-SE" sz="2000" dirty="0"/>
              <a:t>-somatisk öppenvård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61004" y="834016"/>
            <a:ext cx="6441040" cy="364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15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9731" y="1114055"/>
            <a:ext cx="4263000" cy="334080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43" y="1114055"/>
            <a:ext cx="4197415" cy="33408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6606398" cy="432679"/>
          </a:xfrm>
        </p:spPr>
        <p:txBody>
          <a:bodyPr/>
          <a:lstStyle/>
          <a:p>
            <a:r>
              <a:rPr lang="sv-SE" sz="2000" dirty="0"/>
              <a:t>Region Norrbotten</a:t>
            </a:r>
            <a:br>
              <a:rPr lang="sv-SE" sz="2000" dirty="0"/>
            </a:br>
            <a:r>
              <a:rPr lang="sv-SE" sz="2000" dirty="0"/>
              <a:t>somatisk slutenvård, total kostnad per kön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051888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Innerfall</a:t>
            </a:r>
            <a:r>
              <a:rPr lang="sv-SE" dirty="0"/>
              <a:t>	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482743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 err="1"/>
              <a:t>Ytterfall</a:t>
            </a:r>
            <a:r>
              <a:rPr lang="sv-SE" dirty="0"/>
              <a:t>	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3276603" y="3595301"/>
            <a:ext cx="861060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/>
              <a:t>Antal innerfalls- </a:t>
            </a:r>
          </a:p>
          <a:p>
            <a:r>
              <a:rPr lang="sv-SE" sz="900" dirty="0"/>
              <a:t>vårdtillfällen ca 15 500 </a:t>
            </a:r>
            <a:r>
              <a:rPr lang="sv-SE" sz="900" dirty="0" err="1"/>
              <a:t>st</a:t>
            </a:r>
            <a:r>
              <a:rPr lang="sv-SE" sz="900" dirty="0"/>
              <a:t>, 53%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130844" y="1767027"/>
            <a:ext cx="861060" cy="7848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/>
              <a:t>Antal innerfalls-vårdtillfällen ca 13 550 </a:t>
            </a:r>
            <a:r>
              <a:rPr lang="sv-SE" sz="900" dirty="0" err="1"/>
              <a:t>st</a:t>
            </a:r>
            <a:r>
              <a:rPr lang="sv-SE" sz="900" dirty="0"/>
              <a:t>, 47%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4610745" y="1767027"/>
            <a:ext cx="861060" cy="7848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/>
              <a:t>Antal </a:t>
            </a:r>
            <a:r>
              <a:rPr lang="sv-SE" sz="900" dirty="0" err="1"/>
              <a:t>ytterfalls</a:t>
            </a:r>
            <a:r>
              <a:rPr lang="sv-SE" sz="900" dirty="0"/>
              <a:t>-vårdtillfällen ca 830 </a:t>
            </a:r>
            <a:r>
              <a:rPr lang="sv-SE" sz="900" dirty="0" err="1"/>
              <a:t>st</a:t>
            </a:r>
            <a:r>
              <a:rPr lang="sv-SE" sz="900" dirty="0"/>
              <a:t>, 53%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7768590" y="3595301"/>
            <a:ext cx="861060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/>
              <a:t>Antal </a:t>
            </a:r>
            <a:r>
              <a:rPr lang="sv-SE" sz="900" dirty="0" err="1"/>
              <a:t>ytterfalls</a:t>
            </a:r>
            <a:r>
              <a:rPr lang="sv-SE" sz="900" dirty="0"/>
              <a:t>-vårdtillfällen ca 700 </a:t>
            </a:r>
            <a:r>
              <a:rPr lang="sv-SE" sz="900" dirty="0" err="1"/>
              <a:t>st</a:t>
            </a:r>
            <a:r>
              <a:rPr lang="sv-SE" sz="900" dirty="0"/>
              <a:t>, 47%</a:t>
            </a:r>
          </a:p>
        </p:txBody>
      </p:sp>
    </p:spTree>
    <p:extLst>
      <p:ext uri="{BB962C8B-B14F-4D97-AF65-F5344CB8AC3E}">
        <p14:creationId xmlns:p14="http://schemas.microsoft.com/office/powerpoint/2010/main" val="3754330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6606398" cy="432679"/>
          </a:xfrm>
        </p:spPr>
        <p:txBody>
          <a:bodyPr/>
          <a:lstStyle/>
          <a:p>
            <a:r>
              <a:rPr lang="sv-SE" sz="2000" dirty="0"/>
              <a:t>Region Norrbotten</a:t>
            </a:r>
            <a:br>
              <a:rPr lang="sv-SE" sz="2000" dirty="0"/>
            </a:br>
            <a:r>
              <a:rPr lang="sv-SE" sz="2000" dirty="0"/>
              <a:t>somatisk öppenvård, total kostnad per kön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051888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Innerfall</a:t>
            </a:r>
            <a:r>
              <a:rPr lang="sv-SE" dirty="0"/>
              <a:t>	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482743" y="672666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 err="1"/>
              <a:t>Ytterfall</a:t>
            </a:r>
            <a:r>
              <a:rPr lang="sv-SE" dirty="0"/>
              <a:t>	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21426" y="1167312"/>
            <a:ext cx="4233600" cy="3340800"/>
            <a:chOff x="21426" y="1167312"/>
            <a:chExt cx="4233600" cy="3340800"/>
          </a:xfrm>
        </p:grpSpPr>
        <p:pic>
          <p:nvPicPr>
            <p:cNvPr id="14" name="Bildobjekt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426" y="1167312"/>
              <a:ext cx="4233600" cy="3340800"/>
            </a:xfrm>
            <a:prstGeom prst="rect">
              <a:avLst/>
            </a:prstGeom>
          </p:spPr>
        </p:pic>
        <p:sp>
          <p:nvSpPr>
            <p:cNvPr id="9" name="textruta 8"/>
            <p:cNvSpPr txBox="1"/>
            <p:nvPr/>
          </p:nvSpPr>
          <p:spPr>
            <a:xfrm>
              <a:off x="3283614" y="3595301"/>
              <a:ext cx="901387" cy="78483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900" dirty="0"/>
                <a:t>Antal innerfalls- </a:t>
              </a:r>
            </a:p>
            <a:p>
              <a:r>
                <a:rPr lang="sv-SE" sz="900" dirty="0"/>
                <a:t>vårdtillfällen ca 194 050st, 50,5%</a:t>
              </a: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130844" y="1757293"/>
              <a:ext cx="921044" cy="78483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900" dirty="0"/>
                <a:t>Antal innerfalls-vårdtillfällen ca 190 450st, 49,5%</a:t>
              </a:r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4452281" y="1167312"/>
            <a:ext cx="4233600" cy="3340800"/>
            <a:chOff x="4452281" y="1167312"/>
            <a:chExt cx="4233600" cy="3340800"/>
          </a:xfrm>
        </p:grpSpPr>
        <p:pic>
          <p:nvPicPr>
            <p:cNvPr id="15" name="Bildobjekt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52281" y="1167312"/>
              <a:ext cx="4233600" cy="3340800"/>
            </a:xfrm>
            <a:prstGeom prst="rect">
              <a:avLst/>
            </a:prstGeom>
          </p:spPr>
        </p:pic>
        <p:sp>
          <p:nvSpPr>
            <p:cNvPr id="11" name="textruta 10"/>
            <p:cNvSpPr txBox="1"/>
            <p:nvPr/>
          </p:nvSpPr>
          <p:spPr>
            <a:xfrm>
              <a:off x="4621683" y="1757293"/>
              <a:ext cx="861060" cy="78483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900" dirty="0"/>
                <a:t>Antal </a:t>
              </a:r>
              <a:r>
                <a:rPr lang="sv-SE" sz="900" dirty="0" err="1"/>
                <a:t>ytterfalls</a:t>
              </a:r>
              <a:r>
                <a:rPr lang="sv-SE" sz="900" dirty="0"/>
                <a:t>-vårdtillfällen ca 6 280 </a:t>
              </a:r>
              <a:r>
                <a:rPr lang="sv-SE" sz="900" dirty="0" err="1"/>
                <a:t>st</a:t>
              </a:r>
              <a:r>
                <a:rPr lang="sv-SE" sz="900" dirty="0"/>
                <a:t>, 51,3%</a:t>
              </a:r>
            </a:p>
          </p:txBody>
        </p:sp>
        <p:sp>
          <p:nvSpPr>
            <p:cNvPr id="12" name="textruta 11"/>
            <p:cNvSpPr txBox="1"/>
            <p:nvPr/>
          </p:nvSpPr>
          <p:spPr>
            <a:xfrm>
              <a:off x="7768590" y="3595301"/>
              <a:ext cx="861060" cy="78483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900" dirty="0"/>
                <a:t>Antal </a:t>
              </a:r>
              <a:r>
                <a:rPr lang="sv-SE" sz="900" dirty="0" err="1"/>
                <a:t>ytterfalls</a:t>
              </a:r>
              <a:r>
                <a:rPr lang="sv-SE" sz="900" dirty="0"/>
                <a:t>-vårdtillfällen ca 5 965 </a:t>
              </a:r>
              <a:r>
                <a:rPr lang="sv-SE" sz="900" dirty="0" err="1"/>
                <a:t>st</a:t>
              </a:r>
              <a:r>
                <a:rPr lang="sv-SE" sz="900" dirty="0"/>
                <a:t>, 48,7%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3" y="0"/>
            <a:ext cx="5978095" cy="834016"/>
          </a:xfrm>
        </p:spPr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976553"/>
            <a:ext cx="5978096" cy="3033209"/>
          </a:xfrm>
        </p:spPr>
        <p:txBody>
          <a:bodyPr/>
          <a:lstStyle/>
          <a:p>
            <a:pPr marL="0" lvl="0" indent="0">
              <a:buNone/>
            </a:pPr>
            <a:r>
              <a:rPr lang="sv-SE" dirty="0"/>
              <a:t>Kiruna och Gällivare sjukhus ligger betydligt högre än snittet för riket i både somatisk öppen- och slutenvård vad gäller kostnad per producerad DRG. Kostnaderna för verksamheterna i Malmfälten fördelas på ett litet patientunderlag, vilket gör det svårt att nå samma kostnadsnivåer som rikssnittet med bibehållen struktur </a:t>
            </a:r>
          </a:p>
          <a:p>
            <a:pPr marL="0" lvl="0" indent="0">
              <a:buNone/>
            </a:pPr>
            <a:r>
              <a:rPr lang="sv-SE" dirty="0"/>
              <a:t>Piteå sjukhus ligger lägre än rikssnittet för kostnad per producerad DRG, inom somatisk sluten och öppenvård i Region Norrbotten under 2019. Inom somatisk öppenvård ligger även Kalix sjukhus lägre än rikssnittet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492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189970"/>
            <a:ext cx="5978095" cy="508430"/>
          </a:xfrm>
        </p:spPr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825353"/>
            <a:ext cx="5978096" cy="303320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Den totala kostnaden för </a:t>
            </a:r>
            <a:r>
              <a:rPr lang="sv-SE" dirty="0" err="1"/>
              <a:t>ytterfall</a:t>
            </a:r>
            <a:r>
              <a:rPr lang="sv-SE" dirty="0"/>
              <a:t> </a:t>
            </a:r>
            <a:r>
              <a:rPr lang="sv-SE" dirty="0" err="1"/>
              <a:t>sv+öv</a:t>
            </a:r>
            <a:r>
              <a:rPr lang="sv-SE" dirty="0"/>
              <a:t> har minskat -77,3 mnkr, -12%. Antalet </a:t>
            </a:r>
            <a:r>
              <a:rPr lang="sv-SE" dirty="0" err="1"/>
              <a:t>ytterfallsvårdtillfällen</a:t>
            </a:r>
            <a:r>
              <a:rPr lang="sv-SE" dirty="0"/>
              <a:t>/ kontakter har minskat med -2 713 stycken, -16%</a:t>
            </a:r>
          </a:p>
          <a:p>
            <a:pPr marL="0" indent="0">
              <a:buNone/>
            </a:pPr>
            <a:r>
              <a:rPr lang="sv-SE" dirty="0"/>
              <a:t>Andelen </a:t>
            </a:r>
            <a:r>
              <a:rPr lang="sv-SE" dirty="0" err="1"/>
              <a:t>ytterfall</a:t>
            </a:r>
            <a:r>
              <a:rPr lang="sv-SE" dirty="0"/>
              <a:t> i somatisk slutenvård utgör i genomsnitt 5,1 procent på länets sjukhus</a:t>
            </a:r>
            <a:r>
              <a:rPr lang="sv-SE"/>
              <a:t>. Undantagen </a:t>
            </a:r>
            <a:r>
              <a:rPr lang="sv-SE" dirty="0"/>
              <a:t>är Kiruna sjukhus där </a:t>
            </a:r>
            <a:r>
              <a:rPr lang="sv-SE" dirty="0" err="1"/>
              <a:t>ytterfallen</a:t>
            </a:r>
            <a:r>
              <a:rPr lang="sv-SE" dirty="0"/>
              <a:t> utgör 11,4 procent och Piteå sjukhus där de utgör 2,5 procent. Genomsnittet för rikets länsdelssjukhus är 4,2 procent. Sunderby sjukhus har 4,7 procent </a:t>
            </a:r>
            <a:r>
              <a:rPr lang="sv-SE" dirty="0" err="1"/>
              <a:t>ytterfall</a:t>
            </a:r>
            <a:r>
              <a:rPr lang="sv-SE" dirty="0"/>
              <a:t> att jämföra med 3,6 procent för länssjukhus i riket </a:t>
            </a:r>
          </a:p>
          <a:p>
            <a:pPr marL="0" indent="0">
              <a:buNone/>
            </a:pPr>
            <a:endParaRPr lang="sv-SE" dirty="0"/>
          </a:p>
          <a:p>
            <a:endParaRPr lang="sv-SE" sz="1400" dirty="0">
              <a:solidFill>
                <a:srgbClr val="FF0000"/>
              </a:solidFill>
            </a:endParaRPr>
          </a:p>
          <a:p>
            <a:endParaRPr lang="sv-SE" sz="1400" dirty="0">
              <a:solidFill>
                <a:srgbClr val="FF0000"/>
              </a:solidFill>
            </a:endParaRPr>
          </a:p>
          <a:p>
            <a:endParaRPr lang="sv-SE" sz="140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2278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117970"/>
            <a:ext cx="5978095" cy="472430"/>
          </a:xfrm>
        </p:spPr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1" y="590400"/>
            <a:ext cx="5978096" cy="303320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 sju största diagnosgrupperna står för 61 procent av kostnaderna, ungefär 2,2 miljarder </a:t>
            </a:r>
          </a:p>
          <a:p>
            <a:pPr marL="0" indent="0">
              <a:buNone/>
            </a:pPr>
            <a:r>
              <a:rPr lang="sv-SE" dirty="0"/>
              <a:t>Störst kostnad står diagnosgruppen Sjukdomar i muskler, skelett och bindväv för, 507 mnkr </a:t>
            </a:r>
          </a:p>
          <a:p>
            <a:pPr marL="0" indent="0">
              <a:buNone/>
            </a:pPr>
            <a:r>
              <a:rPr lang="sv-SE" dirty="0"/>
              <a:t>I somatisk slutenvård har RN en högre andel av </a:t>
            </a:r>
            <a:r>
              <a:rPr lang="sv-SE" dirty="0" err="1"/>
              <a:t>ytterfallskostnader</a:t>
            </a:r>
            <a:r>
              <a:rPr lang="sv-SE" dirty="0"/>
              <a:t> i 17 av 25 MDC (diagnosgrupper)</a:t>
            </a:r>
          </a:p>
          <a:p>
            <a:pPr marL="0" indent="0">
              <a:buNone/>
            </a:pPr>
            <a:r>
              <a:rPr lang="sv-SE" dirty="0"/>
              <a:t>I somatisk öppenvård har RN en lägre andel av </a:t>
            </a:r>
            <a:r>
              <a:rPr lang="sv-SE" dirty="0" err="1"/>
              <a:t>ytterfallskostnader</a:t>
            </a:r>
            <a:r>
              <a:rPr lang="sv-SE" dirty="0"/>
              <a:t> i 13 av 25 MDC (diagnosgrupper)</a:t>
            </a:r>
          </a:p>
          <a:p>
            <a:pPr marL="0" indent="0">
              <a:buNone/>
            </a:pPr>
            <a:r>
              <a:rPr lang="sv-SE" dirty="0"/>
              <a:t>Störst </a:t>
            </a:r>
            <a:r>
              <a:rPr lang="sv-SE" dirty="0" err="1"/>
              <a:t>ytterfallskostnader</a:t>
            </a:r>
            <a:r>
              <a:rPr lang="sv-SE" dirty="0"/>
              <a:t> i den somatiska slutenvården ses inom Cirkulationsorganens sjukdomar, 58 mnkr vilket är 20% av de totala kostnaderna för gruppen. Det är 5 procent högre än rikets andel av </a:t>
            </a:r>
            <a:r>
              <a:rPr lang="sv-SE" dirty="0" err="1"/>
              <a:t>ytterfallskostnader</a:t>
            </a:r>
            <a:r>
              <a:rPr lang="sv-SE" dirty="0"/>
              <a:t> för den diagnosgruppen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38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-62030"/>
            <a:ext cx="5978095" cy="834016"/>
          </a:xfrm>
        </p:spPr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918953"/>
            <a:ext cx="5978096" cy="3033209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Slutenvård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Mäns andel av totala innerfallskostnader är 48 procent, kvinnor 52 procent. Mäns andel av totala </a:t>
            </a:r>
            <a:r>
              <a:rPr lang="sv-SE" dirty="0" err="1">
                <a:solidFill>
                  <a:schemeClr val="tx1"/>
                </a:solidFill>
              </a:rPr>
              <a:t>ytterfallskostnader</a:t>
            </a:r>
            <a:r>
              <a:rPr lang="sv-SE" dirty="0">
                <a:solidFill>
                  <a:schemeClr val="tx1"/>
                </a:solidFill>
              </a:rPr>
              <a:t> är 57 procent, kvinnor 43 procent 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03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somatisk vård, kr/DRG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1332735" y="824174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sv-SE" sz="1600" dirty="0"/>
              <a:t>Slutenvård</a:t>
            </a:r>
            <a:r>
              <a:rPr lang="sv-SE" dirty="0"/>
              <a:t>	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463167" y="824174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sv-SE" sz="1600" dirty="0"/>
              <a:t>Öppenvård</a:t>
            </a:r>
            <a:r>
              <a:rPr lang="sv-SE" dirty="0"/>
              <a:t>	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9969" y="1261109"/>
            <a:ext cx="4337206" cy="30420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4525" y="1261109"/>
            <a:ext cx="4332244" cy="30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53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239988"/>
            <a:ext cx="5978095" cy="432679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Medelvårdtid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1332735" y="824174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Innerfall</a:t>
            </a:r>
            <a:r>
              <a:rPr lang="sv-SE" dirty="0"/>
              <a:t>	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463167" y="824174"/>
            <a:ext cx="2172676" cy="36933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 err="1"/>
              <a:t>Ytterfall</a:t>
            </a:r>
            <a:r>
              <a:rPr lang="sv-SE" dirty="0"/>
              <a:t>	</a:t>
            </a: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81769" y="1305298"/>
            <a:ext cx="4320442" cy="303371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658" y="1305298"/>
            <a:ext cx="4321991" cy="30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5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9496" y="257387"/>
            <a:ext cx="5978095" cy="548640"/>
          </a:xfrm>
        </p:spPr>
        <p:txBody>
          <a:bodyPr/>
          <a:lstStyle/>
          <a:p>
            <a:r>
              <a:rPr lang="sv-SE" sz="2000" dirty="0"/>
              <a:t>Norrbotten i jämförelse med riket-</a:t>
            </a:r>
            <a:br>
              <a:rPr lang="sv-SE" sz="2000" dirty="0"/>
            </a:br>
            <a:r>
              <a:rPr lang="sv-SE" sz="2000" dirty="0"/>
              <a:t>sluten somatisk vård, innerfall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6705600" y="1849740"/>
            <a:ext cx="22662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+5,9 % över riket</a:t>
            </a:r>
          </a:p>
          <a:p>
            <a:r>
              <a:rPr lang="sv-SE" sz="1600" dirty="0">
                <a:solidFill>
                  <a:srgbClr val="FF0000"/>
                </a:solidFill>
              </a:rPr>
              <a:t>(7,4% </a:t>
            </a:r>
            <a:r>
              <a:rPr lang="sv-SE" sz="1600" dirty="0" err="1">
                <a:solidFill>
                  <a:srgbClr val="FF0000"/>
                </a:solidFill>
              </a:rPr>
              <a:t>fg.år</a:t>
            </a:r>
            <a:r>
              <a:rPr lang="sv-SE" sz="16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489256" y="806027"/>
            <a:ext cx="5018223" cy="36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1658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Norrbotten_blå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Redovisande</p:Name>
  <p:Description/>
  <p:Statement/>
  <p:PolicyItems>
    <p:PolicyItem featureId="Microsoft.Office.RecordsManagement.PolicyFeatures.Expiration" staticId="0x010100D7963E0E5B7A40E5AEA07389401D709F0045878216D3F54EE2826859E7F8F5B4BC|1214505165" UniqueId="033c95a8-fd37-4ff4-b52f-a621867b7a3c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apportdokument" ma:contentTypeID="0x010100D7963E0E5B7A40E5AEA07389401D709F0045878216D3F54EE2826859E7F8F5B4BC0101001257CD737B4A0C4C91CB65EBFDBC122A" ma:contentTypeVersion="1901" ma:contentTypeDescription="Rapportdokument" ma:contentTypeScope="" ma:versionID="cd640569a02429beb82407b734fff634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PublishDate xmlns="http://schemas.microsoft.com/sharepoint/v3">2024-01-30T23:00:00+00:00</NLLPublishDate>
    <NLLPublishingstatus xmlns="http://schemas.microsoft.com/sharepoint/v3">Publicerad</NLLPublishingstatus>
    <NLLDocumentIDValue xmlns="http://schemas.microsoft.com/sharepoint/v3">ARBGRP460-656132773-341</NLLDocumentIDValue>
    <NLLPublished xmlns="http://schemas.microsoft.com/sharepoint/v3" xsi:nil="true"/>
    <NLLThinningTime xmlns="http://schemas.microsoft.com/sharepoint/v3">2027-01-30T23:00:00+00:00</NLLThinningTime>
    <NLLPublishDateQuickpart xmlns="http://schemas.microsoft.com/sharepoint/v3">2024-01-31</NLLPublishDateQuickpart>
    <NLLInformationCollectionTaxHTField0 xmlns="http://schemas.microsoft.com/sharepoint/v3">
      <Terms xmlns="http://schemas.microsoft.com/office/infopath/2007/PartnerControls"/>
    </NLLInformationCollectionTaxHTField0>
    <NLLLockWorkflows xmlns="http://schemas.microsoft.com/sharepoint/v3">false</NLLLockWorkflows>
    <NLLEstablishedByQuickpart xmlns="http://schemas.microsoft.com/sharepoint/v3">Sofia Reinholdt</NLLEstablishedByQuickpart>
    <prdProcess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Att analysera</TermName>
          <TermId xmlns="http://schemas.microsoft.com/office/infopath/2007/PartnerControls">8373816e-cc5d-4bf1-9739-777a042d32b4</TermId>
        </TermInfo>
      </Terms>
    </prdProcessTaxHTField0>
    <AnsvarigQuickpart xmlns="http://schemas.microsoft.com/sharepoint/v3">Jan Öström</AnsvarigQuickpart>
    <NLLEstablishedBy xmlns="http://schemas.microsoft.com/sharepoint/v3">
      <UserInfo>
        <DisplayName>Sofia Reinholdt</DisplayName>
        <AccountId>606</AccountId>
        <AccountType/>
      </UserInfo>
    </NLLEstablishedBy>
    <NLLStakeholderTaxHTField0 xmlns="http://schemas.microsoft.com/sharepoint/v3">
      <Terms xmlns="http://schemas.microsoft.com/office/infopath/2007/PartnerControls"/>
    </NLLStakeholderTaxHTField0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Resultat</TermName>
          <TermId xmlns="http://schemas.microsoft.com/office/infopath/2007/PartnerControls">f5491f0f-71dc-467a-a43b-1e0ef4756d1f</TermId>
        </TermInfo>
      </Terms>
    </NLLDocumentTypeTaxHTField0>
    <NLLVersion xmlns="http://schemas.microsoft.com/sharepoint/v3">1.0</NLLVersion>
    <NLLInformationclass xmlns="http://schemas.microsoft.com/sharepoint/v3">Publik</NLLInformationclass>
    <NLLModifiedBy xmlns="http://schemas.microsoft.com/sharepoint/v3">Sofia Reinholdt</NLLModifiedBy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Samverkan Landstingsdirektörens stab</TermName>
          <TermId xmlns="http://schemas.microsoft.com/office/infopath/2007/PartnerControls">b27c766b-e7b1-4568-8d22-4a9fd7f9aa95</TermId>
        </TermInfo>
      </Terms>
    </NLLProducerPlaceTaxHTField0>
    <VersionComment xmlns="http://schemas.microsoft.com/sharepoint/v3" xsi:nil="true"/>
    <NLLDiarienummer xmlns="http://schemas.microsoft.com/sharepoint/v3" xsi:nil="true"/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Analysplan 2020</TermName>
          <TermId xmlns="http://schemas.microsoft.com/office/infopath/2007/PartnerControls">01e548b4-e5b4-4762-a6d2-149932ef7c6a</TermId>
        </TermInfo>
        <TermInfo xmlns="http://schemas.microsoft.com/office/infopath/2007/PartnerControls">
          <TermName xmlns="http://schemas.microsoft.com/office/infopath/2007/PartnerControls">analysresultat</TermName>
          <TermId xmlns="http://schemas.microsoft.com/office/infopath/2007/PartnerControls">ae79fd7b-3ffb-4941-9dc8-84c929083a30</TermId>
        </TermInfo>
      </Terms>
    </TaxKeywordTaxHTField>
    <_dlc_DocId xmlns="c7918ce9-5289-4a18-805d-4141408e948c">ARBGRP460-656132773-341</_dlc_DocId>
    <_dlc_DocIdUrl xmlns="c7918ce9-5289-4a18-805d-4141408e948c">
      <Url>http://spportal.extvis.local/process/administrativ/_layouts/15/DocIdRedir.aspx?ID=ARBGRP460-656132773-341</Url>
      <Description>ARBGRP460-656132773-341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2027-02-27T23:00:00+00:00</_dlc_ExpireDate>
    <VIS_DocumentId xmlns="e1dec489-f745-4ed5-9c00-958a11aea6df">
      <Url>https://samarbeta.nll.se/producentplats/samverkanlandstingsdirektorensstab/_layouts/15/DocIdRedir.aspx?ID=ARBGRP460-656132773-341</Url>
      <Description>ARBGRP460-656132773-341</Description>
    </VIS_DocumentId>
    <VISResponsible xmlns="e1dec489-f745-4ed5-9c00-958a11aea6df">
      <UserInfo>
        <DisplayName>Jan Öström</DisplayName>
        <AccountId>1200</AccountId>
        <AccountType/>
      </UserInfo>
    </VISResponsible>
    <DocumentStatus xmlns="e1dec489-f745-4ed5-9c00-958a11aea6df">
      <Url>https://samarbeta.nll.se/producentplats/samverkanlandstingsdirektorensstab/_layouts/15/wrkstat.aspx?List=d7870237-2dde-43a1-8af1-b4ea01983543&amp;WorkflowInstanceName=40bfe149-1aff-4052-89ff-319442cd6b4c</Url>
      <Description>Publicerad</Description>
    </DocumentStatus>
    <_dlc_Exempt xmlns="http://schemas.microsoft.com/sharepoint/v3">false</_dlc_Exempt>
  </documentManagement>
</p:properties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F1E5DD-7F0C-42B2-9F58-0511329566EA}"/>
</file>

<file path=customXml/itemProps2.xml><?xml version="1.0" encoding="utf-8"?>
<ds:datastoreItem xmlns:ds="http://schemas.openxmlformats.org/officeDocument/2006/customXml" ds:itemID="{990216CA-C7AE-4ECC-B13D-A197490703E6}"/>
</file>

<file path=customXml/itemProps3.xml><?xml version="1.0" encoding="utf-8"?>
<ds:datastoreItem xmlns:ds="http://schemas.openxmlformats.org/officeDocument/2006/customXml" ds:itemID="{0580BDB8-0F42-44B9-8ABC-71E1BA2467F2}">
  <ds:schemaRefs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5036f23-2196-410e-b842-6e71ef9c85e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D58F520-D4EB-4B2F-AD07-86BB77C6137C}"/>
</file>

<file path=customXml/itemProps5.xml><?xml version="1.0" encoding="utf-8"?>
<ds:datastoreItem xmlns:ds="http://schemas.openxmlformats.org/officeDocument/2006/customXml" ds:itemID="{F645B892-BDBD-4AAC-AD6B-AF4BBBF328AD}"/>
</file>

<file path=docProps/app.xml><?xml version="1.0" encoding="utf-8"?>
<Properties xmlns="http://schemas.openxmlformats.org/officeDocument/2006/extended-properties" xmlns:vt="http://schemas.openxmlformats.org/officeDocument/2006/docPropsVTypes">
  <Template>Region Norrbotten_blå</Template>
  <TotalTime>11158</TotalTime>
  <Words>1522</Words>
  <Application>Microsoft Office PowerPoint</Application>
  <PresentationFormat>Bildspel på skärmen (16:9)</PresentationFormat>
  <Paragraphs>160</Paragraphs>
  <Slides>24</Slides>
  <Notes>20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Region Norrbotten_blå</vt:lpstr>
      <vt:lpstr>KPP år 2019 jfr med riket</vt:lpstr>
      <vt:lpstr>Sammanfattning</vt:lpstr>
      <vt:lpstr>Sammanfattning</vt:lpstr>
      <vt:lpstr>Sammanfattning</vt:lpstr>
      <vt:lpstr>Sammanfattning</vt:lpstr>
      <vt:lpstr>Sammanfattning</vt:lpstr>
      <vt:lpstr>Norrbotten i jämförelse med riket- somatisk vård, kr/DRG</vt:lpstr>
      <vt:lpstr>Norrbotten i jämförelse med riket- Medelvårdtid</vt:lpstr>
      <vt:lpstr>Norrbotten i jämförelse med riket- sluten somatisk vård, innerfall</vt:lpstr>
      <vt:lpstr>Norrbotten i jämförelse med riket- öppen somatisk vård, innerfall</vt:lpstr>
      <vt:lpstr>Norrbotten i jämförelse med riket- ”Merkostnad” jämfört med riket för innerfall</vt:lpstr>
      <vt:lpstr>Länssjukvård- Merkostnad innerfall per klinik</vt:lpstr>
      <vt:lpstr>Närsjukvård- Merkostnad innerfall per klinik</vt:lpstr>
      <vt:lpstr>”Merkostnad” ytterfall (KPP) jmf med riket</vt:lpstr>
      <vt:lpstr>Länssjukvården-  ”merkostnad” per klinik för ytterfall</vt:lpstr>
      <vt:lpstr>Närsjukvården-  ”merkostnad” per klinik för ytterfall</vt:lpstr>
      <vt:lpstr>Norrbotten i jämförelse med riket- sluten somatisk vård, ytterfall</vt:lpstr>
      <vt:lpstr>Norrbotten i jämförelse med riket- öppen somatisk vård, ytterfall</vt:lpstr>
      <vt:lpstr>Region Norrbotten somatisk vård, total kostnad per MDC</vt:lpstr>
      <vt:lpstr>Region Norrbotten somatisk slutenvård, total kostnad per kön och MDC</vt:lpstr>
      <vt:lpstr>Andel ytterfallskostnad jämfört med riket -somatisk slutenvård</vt:lpstr>
      <vt:lpstr>Andel ytterfallskostnad jämfört med riket -somatisk öppenvård</vt:lpstr>
      <vt:lpstr>Region Norrbotten somatisk slutenvård, total kostnad per kön</vt:lpstr>
      <vt:lpstr>Region Norrbotten somatisk öppenvård, total kostnad per kön</vt:lpstr>
    </vt:vector>
  </TitlesOfParts>
  <Company>Norrbottens läns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KPP 2019 Region Norrbotten</dc:title>
  <dc:creator>Sofie Cajander Sehlstedt</dc:creator>
  <cp:keywords>analysresultat; Analysplan 2020</cp:keywords>
  <cp:lastModifiedBy>Sofia Reinholdt</cp:lastModifiedBy>
  <cp:revision>388</cp:revision>
  <cp:lastPrinted>2017-09-18T08:16:02Z</cp:lastPrinted>
  <dcterms:created xsi:type="dcterms:W3CDTF">2017-05-10T09:37:12Z</dcterms:created>
  <dcterms:modified xsi:type="dcterms:W3CDTF">2024-01-31T08:52:00Z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0x010100D7963E0E5B7A40E5AEA07389401D709F0045878216D3F54EE2826859E7F8F5B4BC0101001257CD737B4A0C4C91CB65EBFDBC122A</vt:lpwstr>
  </property>
  <property fmtid="{D5CDD505-2E9C-101B-9397-08002B2CF9AE}" pid="3" name="TaxKeyword">
    <vt:lpwstr>9260;#Analysplan 2020|01e548b4-e5b4-4762-a6d2-149932ef7c6a;#9604;#analysresultat|ae79fd7b-3ffb-4941-9dc8-84c929083a30</vt:lpwstr>
  </property>
  <property fmtid="{D5CDD505-2E9C-101B-9397-08002B2CF9AE}" pid="4" name="CareActionCodeSurgical">
    <vt:lpwstr/>
  </property>
  <property fmtid="{D5CDD505-2E9C-101B-9397-08002B2CF9AE}" pid="5" name="NLLProducerPlace">
    <vt:lpwstr>4483;#Samverkan Landstingsdirektörens stab|b27c766b-e7b1-4568-8d22-4a9fd7f9aa95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/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Publicera dokument(1)">
    <vt:lpwstr>, </vt:lpwstr>
  </property>
  <property fmtid="{D5CDD505-2E9C-101B-9397-08002B2CF9AE}" pid="14" name="NLLClosureDate">
    <vt:lpwstr/>
  </property>
  <property fmtid="{D5CDD505-2E9C-101B-9397-08002B2CF9AE}" pid="15" name="NLLProducerplaceID">
    <vt:lpwstr/>
  </property>
  <property fmtid="{D5CDD505-2E9C-101B-9397-08002B2CF9AE}" pid="16" name="NLLPublishedTemplate">
    <vt:lpwstr/>
  </property>
  <property fmtid="{D5CDD505-2E9C-101B-9397-08002B2CF9AE}" pid="17" name="NLLWFComment">
    <vt:lpwstr/>
  </property>
  <property fmtid="{D5CDD505-2E9C-101B-9397-08002B2CF9AE}" pid="18" name="NLLPTCName">
    <vt:lpwstr/>
  </property>
  <property fmtid="{D5CDD505-2E9C-101B-9397-08002B2CF9AE}" pid="19" name="SpecialtyTaxHTField0">
    <vt:lpwstr/>
  </property>
  <property fmtid="{D5CDD505-2E9C-101B-9397-08002B2CF9AE}" pid="20" name="CareActionCodeNonSurgical">
    <vt:lpwstr/>
  </property>
  <property fmtid="{D5CDD505-2E9C-101B-9397-08002B2CF9AE}" pid="21" name="AnalysisNameTaxHTField0">
    <vt:lpwstr/>
  </property>
  <property fmtid="{D5CDD505-2E9C-101B-9397-08002B2CF9AE}" pid="22" name="Specialty">
    <vt:lpwstr/>
  </property>
  <property fmtid="{D5CDD505-2E9C-101B-9397-08002B2CF9AE}" pid="23" name="NLLMtptCode">
    <vt:lpwstr/>
  </property>
  <property fmtid="{D5CDD505-2E9C-101B-9397-08002B2CF9AE}" pid="24" name="NLLProjectUrl">
    <vt:lpwstr/>
  </property>
  <property fmtid="{D5CDD505-2E9C-101B-9397-08002B2CF9AE}" pid="25" name="ICD10Code">
    <vt:lpwstr/>
  </property>
  <property fmtid="{D5CDD505-2E9C-101B-9397-08002B2CF9AE}" pid="26" name="NLLProjectStatus">
    <vt:lpwstr/>
  </property>
  <property fmtid="{D5CDD505-2E9C-101B-9397-08002B2CF9AE}" pid="27" name="NLLSteeringGroup">
    <vt:lpwstr/>
  </property>
  <property fmtid="{D5CDD505-2E9C-101B-9397-08002B2CF9AE}" pid="28" name="NLLMeetingTypeTaxHTField0">
    <vt:lpwstr/>
  </property>
  <property fmtid="{D5CDD505-2E9C-101B-9397-08002B2CF9AE}" pid="29" name="NLLTemplateStatus">
    <vt:lpwstr/>
  </property>
  <property fmtid="{D5CDD505-2E9C-101B-9397-08002B2CF9AE}" pid="30" name="CareActionCodeSurgicalTaxHTField0">
    <vt:lpwstr/>
  </property>
  <property fmtid="{D5CDD505-2E9C-101B-9397-08002B2CF9AE}" pid="31" name="PharmaceuticalCodeTaxHTField0">
    <vt:lpwstr/>
  </property>
  <property fmtid="{D5CDD505-2E9C-101B-9397-08002B2CF9AE}" pid="32" name="Granska dokument(1)">
    <vt:lpwstr>, </vt:lpwstr>
  </property>
  <property fmtid="{D5CDD505-2E9C-101B-9397-08002B2CF9AE}" pid="33" name="NLLProjectLeader">
    <vt:lpwstr/>
  </property>
  <property fmtid="{D5CDD505-2E9C-101B-9397-08002B2CF9AE}" pid="34" name="NLLDecisionLevelManagedTaxHTField0">
    <vt:lpwstr/>
  </property>
  <property fmtid="{D5CDD505-2E9C-101B-9397-08002B2CF9AE}" pid="36" name="NLLDefaultTemplate">
    <vt:lpwstr/>
  </property>
  <property fmtid="{D5CDD505-2E9C-101B-9397-08002B2CF9AE}" pid="37" name="NLLProjectVisitor">
    <vt:lpwstr/>
  </property>
  <property fmtid="{D5CDD505-2E9C-101B-9397-08002B2CF9AE}" pid="38" name="NLLApprovedBy">
    <vt:lpwstr/>
  </property>
  <property fmtid="{D5CDD505-2E9C-101B-9397-08002B2CF9AE}" pid="39" name="NLLDecisionLevelManaged">
    <vt:lpwstr/>
  </property>
  <property fmtid="{D5CDD505-2E9C-101B-9397-08002B2CF9AE}" pid="40" name="CompulsoryAction">
    <vt:lpwstr/>
  </property>
  <property fmtid="{D5CDD505-2E9C-101B-9397-08002B2CF9AE}" pid="41" name="ICD10CodeTaxHTField0">
    <vt:lpwstr/>
  </property>
  <property fmtid="{D5CDD505-2E9C-101B-9397-08002B2CF9AE}" pid="42" name="Godkänn dokument">
    <vt:lpwstr>, </vt:lpwstr>
  </property>
  <property fmtid="{D5CDD505-2E9C-101B-9397-08002B2CF9AE}" pid="43" name="NLLProjectOwner">
    <vt:lpwstr/>
  </property>
  <property fmtid="{D5CDD505-2E9C-101B-9397-08002B2CF9AE}" pid="44" name="NPUCodeTaxHTField0">
    <vt:lpwstr/>
  </property>
  <property fmtid="{D5CDD505-2E9C-101B-9397-08002B2CF9AE}" pid="45" name="NLLTemplateFolderDescription">
    <vt:lpwstr/>
  </property>
  <property fmtid="{D5CDD505-2E9C-101B-9397-08002B2CF9AE}" pid="46" name="TLVCodeAction">
    <vt:lpwstr/>
  </property>
  <property fmtid="{D5CDD505-2E9C-101B-9397-08002B2CF9AE}" pid="47" name="RadiologicalCode">
    <vt:lpwstr/>
  </property>
  <property fmtid="{D5CDD505-2E9C-101B-9397-08002B2CF9AE}" pid="48" name="References">
    <vt:lpwstr/>
  </property>
  <property fmtid="{D5CDD505-2E9C-101B-9397-08002B2CF9AE}" pid="49" name="prdProcess">
    <vt:lpwstr>6182;#Att analysera|8373816e-cc5d-4bf1-9739-777a042d32b4</vt:lpwstr>
  </property>
  <property fmtid="{D5CDD505-2E9C-101B-9397-08002B2CF9AE}" pid="50" name="NLLProjectOrderStatus">
    <vt:lpwstr/>
  </property>
  <property fmtid="{D5CDD505-2E9C-101B-9397-08002B2CF9AE}" pid="51" name="NLLReferenceGroup">
    <vt:lpwstr/>
  </property>
  <property fmtid="{D5CDD505-2E9C-101B-9397-08002B2CF9AE}" pid="52" name="TLVCodeDiagnosis">
    <vt:lpwstr/>
  </property>
  <property fmtid="{D5CDD505-2E9C-101B-9397-08002B2CF9AE}" pid="53" name="PharmaceuticalCode">
    <vt:lpwstr/>
  </property>
  <property fmtid="{D5CDD505-2E9C-101B-9397-08002B2CF9AE}" pid="54" name="NLLInitiationDate">
    <vt:lpwstr/>
  </property>
  <property fmtid="{D5CDD505-2E9C-101B-9397-08002B2CF9AE}" pid="56" name="ReferencesTaxHTField0">
    <vt:lpwstr/>
  </property>
  <property fmtid="{D5CDD505-2E9C-101B-9397-08002B2CF9AE}" pid="57" name="NLLWindingUpDate">
    <vt:lpwstr/>
  </property>
  <property fmtid="{D5CDD505-2E9C-101B-9397-08002B2CF9AE}" pid="58" name="TLVCodeActionTaxHTField0">
    <vt:lpwstr/>
  </property>
  <property fmtid="{D5CDD505-2E9C-101B-9397-08002B2CF9AE}" pid="59" name="NLLProjectNr">
    <vt:lpwstr/>
  </property>
  <property fmtid="{D5CDD505-2E9C-101B-9397-08002B2CF9AE}" pid="60" name="Granska dokument">
    <vt:lpwstr>, </vt:lpwstr>
  </property>
  <property fmtid="{D5CDD505-2E9C-101B-9397-08002B2CF9AE}" pid="61" name="NLLProjectTypeTaxHTField0">
    <vt:lpwstr/>
  </property>
  <property fmtid="{D5CDD505-2E9C-101B-9397-08002B2CF9AE}" pid="62" name="NLLPTCProcessTeam">
    <vt:lpwstr/>
  </property>
  <property fmtid="{D5CDD505-2E9C-101B-9397-08002B2CF9AE}" pid="63" name="RadiologicalCodeTaxHTField0">
    <vt:lpwstr/>
  </property>
  <property fmtid="{D5CDD505-2E9C-101B-9397-08002B2CF9AE}" pid="64" name="NLLImplementationDate">
    <vt:lpwstr/>
  </property>
  <property fmtid="{D5CDD505-2E9C-101B-9397-08002B2CF9AE}" pid="65" name="PsychiatricCode">
    <vt:lpwstr/>
  </property>
  <property fmtid="{D5CDD505-2E9C-101B-9397-08002B2CF9AE}" pid="66" name="Publicera dokument">
    <vt:lpwstr>, </vt:lpwstr>
  </property>
  <property fmtid="{D5CDD505-2E9C-101B-9397-08002B2CF9AE}" pid="67" name="NLLProjectType">
    <vt:lpwstr/>
  </property>
  <property fmtid="{D5CDD505-2E9C-101B-9397-08002B2CF9AE}" pid="68" name="AnalysisName">
    <vt:lpwstr/>
  </property>
  <property fmtid="{D5CDD505-2E9C-101B-9397-08002B2CF9AE}" pid="69" name="NLLMtptCodeTaxHTField0">
    <vt:lpwstr/>
  </property>
  <property fmtid="{D5CDD505-2E9C-101B-9397-08002B2CF9AE}" pid="70" name="NLLLatestProjectTrackingDate">
    <vt:lpwstr/>
  </property>
  <property fmtid="{D5CDD505-2E9C-101B-9397-08002B2CF9AE}" pid="71" name="NLLDocumentType">
    <vt:lpwstr>1915;#Resultat|f5491f0f-71dc-467a-a43b-1e0ef4756d1f</vt:lpwstr>
  </property>
  <property fmtid="{D5CDD505-2E9C-101B-9397-08002B2CF9AE}" pid="72" name="NLLProjectTypeText">
    <vt:lpwstr/>
  </property>
  <property fmtid="{D5CDD505-2E9C-101B-9397-08002B2CF9AE}" pid="73" name="NLLEstablishingDate">
    <vt:lpwstr/>
  </property>
  <property fmtid="{D5CDD505-2E9C-101B-9397-08002B2CF9AE}" pid="74" name="NLLProjectMember">
    <vt:lpwstr/>
  </property>
  <property fmtid="{D5CDD505-2E9C-101B-9397-08002B2CF9AE}" pid="75" name="NLLProcessTeamLookup">
    <vt:lpwstr/>
  </property>
  <property fmtid="{D5CDD505-2E9C-101B-9397-08002B2CF9AE}" pid="76" name="CareActionCodeNonSurgicalTaxHTField0">
    <vt:lpwstr/>
  </property>
  <property fmtid="{D5CDD505-2E9C-101B-9397-08002B2CF9AE}" pid="77" name="CompulsoryActionTaxHTField0">
    <vt:lpwstr/>
  </property>
  <property fmtid="{D5CDD505-2E9C-101B-9397-08002B2CF9AE}" pid="78" name="NLLMeetingType">
    <vt:lpwstr/>
  </property>
  <property fmtid="{D5CDD505-2E9C-101B-9397-08002B2CF9AE}" pid="79" name="NLLProjectName">
    <vt:lpwstr/>
  </property>
  <property fmtid="{D5CDD505-2E9C-101B-9397-08002B2CF9AE}" pid="80" name="_dlc_policyId">
    <vt:lpwstr>0x010100D7963E0E5B7A40E5AEA07389401D709F0045878216D3F54EE2826859E7F8F5B4BC|1214505165</vt:lpwstr>
  </property>
  <property fmtid="{D5CDD505-2E9C-101B-9397-08002B2CF9AE}" pid="81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2" name="_dlc_DocIdItemGuid">
    <vt:lpwstr>4aadc574-32b0-4030-b40e-ce2a763c87ca</vt:lpwstr>
  </property>
  <property fmtid="{D5CDD505-2E9C-101B-9397-08002B2CF9AE}" pid="83" name="TaxCatchAll">
    <vt:lpwstr>9604;#analysresultat;#4483;#Samverkan Landstingsdirektörens stab|b27c766b-e7b1-4568-8d22-4a9fd7f9aa95;#6182;#Att analysera|8373816e-cc5d-4bf1-9739-777a042d32b4;#9260;#Analysplan 2020;#1915;#Resultat|f5491f0f-71dc-467a-a43b-1e0ef4756d1f</vt:lpwstr>
  </property>
  <property fmtid="{D5CDD505-2E9C-101B-9397-08002B2CF9AE}" pid="85" name="NLLProjectDivisionTaxHTField0">
    <vt:lpwstr/>
  </property>
  <property fmtid="{D5CDD505-2E9C-101B-9397-08002B2CF9AE}" pid="87" name="NLLProjectDivision">
    <vt:lpwstr/>
  </property>
  <property fmtid="{D5CDD505-2E9C-101B-9397-08002B2CF9AE}" pid="88" name="NLLProjectLeaderDiv">
    <vt:lpwstr/>
  </property>
  <property fmtid="{D5CDD505-2E9C-101B-9397-08002B2CF9AE}" pid="90" name="_dlc_ItemStageId">
    <vt:lpwstr/>
  </property>
  <property fmtid="{D5CDD505-2E9C-101B-9397-08002B2CF9AE}" pid="92" name="Order">
    <vt:r8>2865400</vt:r8>
  </property>
  <property fmtid="{D5CDD505-2E9C-101B-9397-08002B2CF9AE}" pid="93" name="xd_ProgID">
    <vt:lpwstr/>
  </property>
  <property fmtid="{D5CDD505-2E9C-101B-9397-08002B2CF9AE}" pid="94" name="_SourceUrl">
    <vt:lpwstr/>
  </property>
  <property fmtid="{D5CDD505-2E9C-101B-9397-08002B2CF9AE}" pid="95" name="_SharedFileIndex">
    <vt:lpwstr/>
  </property>
  <property fmtid="{D5CDD505-2E9C-101B-9397-08002B2CF9AE}" pid="96" name="TemplateUrl">
    <vt:lpwstr/>
  </property>
  <property fmtid="{D5CDD505-2E9C-101B-9397-08002B2CF9AE}" pid="98" name="NLLDecisionLevelGoverning">
    <vt:lpwstr/>
  </property>
  <property fmtid="{D5CDD505-2E9C-101B-9397-08002B2CF9AE}" pid="99" name="NLLFactOwner">
    <vt:lpwstr/>
  </property>
  <property fmtid="{D5CDD505-2E9C-101B-9397-08002B2CF9AE}" pid="100" name="NLLFactOwnerText">
    <vt:lpwstr/>
  </property>
  <property fmtid="{D5CDD505-2E9C-101B-9397-08002B2CF9AE}" pid="101" name="xd_Signature">
    <vt:bool>false</vt:bool>
  </property>
  <property fmtid="{D5CDD505-2E9C-101B-9397-08002B2CF9AE}" pid="102" name="NLLDecisionLevel">
    <vt:lpwstr/>
  </property>
  <property fmtid="{D5CDD505-2E9C-101B-9397-08002B2CF9AE}" pid="103" name="NLLPTCProcessLeader">
    <vt:lpwstr/>
  </property>
  <property fmtid="{D5CDD505-2E9C-101B-9397-08002B2CF9AE}" pid="105" name="NLLPTCVISEditor">
    <vt:lpwstr/>
  </property>
</Properties>
</file>